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9" r:id="rId2"/>
    <p:sldId id="265" r:id="rId3"/>
    <p:sldId id="311" r:id="rId4"/>
    <p:sldId id="270" r:id="rId5"/>
    <p:sldId id="330" r:id="rId6"/>
    <p:sldId id="291" r:id="rId7"/>
    <p:sldId id="285" r:id="rId8"/>
    <p:sldId id="269" r:id="rId9"/>
    <p:sldId id="329" r:id="rId10"/>
    <p:sldId id="293" r:id="rId11"/>
    <p:sldId id="260" r:id="rId12"/>
    <p:sldId id="313" r:id="rId13"/>
    <p:sldId id="312" r:id="rId14"/>
    <p:sldId id="325" r:id="rId15"/>
    <p:sldId id="314" r:id="rId16"/>
    <p:sldId id="317" r:id="rId17"/>
    <p:sldId id="315" r:id="rId18"/>
    <p:sldId id="320" r:id="rId19"/>
    <p:sldId id="322" r:id="rId20"/>
    <p:sldId id="319" r:id="rId21"/>
    <p:sldId id="321" r:id="rId22"/>
    <p:sldId id="318" r:id="rId23"/>
    <p:sldId id="324" r:id="rId24"/>
    <p:sldId id="323" r:id="rId25"/>
    <p:sldId id="257" r:id="rId26"/>
    <p:sldId id="326" r:id="rId27"/>
    <p:sldId id="289" r:id="rId28"/>
    <p:sldId id="328" r:id="rId29"/>
    <p:sldId id="327" r:id="rId30"/>
    <p:sldId id="306" r:id="rId31"/>
    <p:sldId id="309" r:id="rId32"/>
    <p:sldId id="264" r:id="rId33"/>
    <p:sldId id="266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D2D"/>
    <a:srgbClr val="FFFFFF"/>
    <a:srgbClr val="FFF8D5"/>
    <a:srgbClr val="2F2D2D"/>
    <a:srgbClr val="FCDCDC"/>
    <a:srgbClr val="D0C6F3"/>
    <a:srgbClr val="FFF7D5"/>
    <a:srgbClr val="FFED9F"/>
    <a:srgbClr val="FFDD4F"/>
    <a:srgbClr val="FFE6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 autoAdjust="0"/>
    <p:restoredTop sz="89252" autoAdjust="0"/>
  </p:normalViewPr>
  <p:slideViewPr>
    <p:cSldViewPr snapToGrid="0">
      <p:cViewPr varScale="1">
        <p:scale>
          <a:sx n="109" d="100"/>
          <a:sy n="109" d="100"/>
        </p:scale>
        <p:origin x="216" y="2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424"/>
    </p:cViewPr>
  </p:sorterViewPr>
  <p:notesViewPr>
    <p:cSldViewPr snapToGrid="0">
      <p:cViewPr varScale="1">
        <p:scale>
          <a:sx n="51" d="100"/>
          <a:sy n="51" d="100"/>
        </p:scale>
        <p:origin x="2692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1FA150-F7C8-4462-BF3E-DB83E0EBA7BD}" type="datetimeFigureOut">
              <a:rPr lang="ko-KR" altLang="en-US" smtClean="0"/>
              <a:t>2023. 6. 2.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549D55-F9D5-464D-A390-D76C3278F9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003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49D55-F9D5-464D-A390-D76C3278F9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4157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49D55-F9D5-464D-A390-D76C3278F90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813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49D55-F9D5-464D-A390-D76C3278F90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462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49D55-F9D5-464D-A390-D76C3278F90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9990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49D55-F9D5-464D-A390-D76C3278F90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162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파이어</a:t>
            </a:r>
            <a:r>
              <a:rPr kumimoji="1" lang="ko-KR" altLang="en-US" dirty="0"/>
              <a:t> 베이스가 제공하는 데이터 베이스 </a:t>
            </a:r>
            <a:r>
              <a:rPr kumimoji="1" lang="ko-KR" altLang="en-US" dirty="0" err="1"/>
              <a:t>서비스중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firestore</a:t>
            </a:r>
            <a:r>
              <a:rPr kumimoji="1" lang="ko-KR" altLang="en-US" dirty="0"/>
              <a:t>라는 서비스 사용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사진과 같은 파일들은 </a:t>
            </a:r>
            <a:r>
              <a:rPr kumimoji="1" lang="en-US" altLang="ko-KR" dirty="0" err="1"/>
              <a:t>storag</a:t>
            </a:r>
            <a:r>
              <a:rPr kumimoji="1" lang="ko-KR" altLang="en-US" dirty="0"/>
              <a:t>라는 서비스에 업로드하고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그것의 </a:t>
            </a:r>
            <a:r>
              <a:rPr kumimoji="1" lang="en-US" altLang="ko-KR" dirty="0" err="1"/>
              <a:t>url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DB</a:t>
            </a:r>
            <a:r>
              <a:rPr kumimoji="1" lang="ko-KR" altLang="en-US" dirty="0"/>
              <a:t>에 저장하는 방식으로 사용 할 예정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49D55-F9D5-464D-A390-D76C3278F90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682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파이어베이스는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NOSQL</a:t>
            </a:r>
            <a:r>
              <a:rPr kumimoji="1" lang="ko-KR" altLang="en-US" dirty="0"/>
              <a:t>이기 때문에 </a:t>
            </a:r>
            <a:r>
              <a:rPr kumimoji="1" lang="en-US" altLang="ko-KR" dirty="0"/>
              <a:t>RDB</a:t>
            </a:r>
            <a:r>
              <a:rPr kumimoji="1" lang="ko-KR" altLang="en-US" dirty="0"/>
              <a:t>와는 다른 설계방식 필요</a:t>
            </a:r>
            <a:endParaRPr kumimoji="1" lang="en-US" altLang="ko-KR" dirty="0"/>
          </a:p>
          <a:p>
            <a:r>
              <a:rPr kumimoji="1" lang="ko-KR" altLang="en-US" dirty="0"/>
              <a:t>컬렉션이 </a:t>
            </a:r>
            <a:r>
              <a:rPr kumimoji="1" lang="en-US" altLang="ko-KR" dirty="0"/>
              <a:t>RDB</a:t>
            </a:r>
            <a:r>
              <a:rPr kumimoji="1" lang="ko-KR" altLang="en-US" dirty="0"/>
              <a:t>에서의 테이블과 비슷한 개념 </a:t>
            </a:r>
            <a:endParaRPr kumimoji="1" lang="en-US" altLang="ko-KR" dirty="0"/>
          </a:p>
          <a:p>
            <a:r>
              <a:rPr kumimoji="1" lang="ko-KR" altLang="en-US" dirty="0"/>
              <a:t>우리는 크게 게시글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유저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채팅 컬렉션으로 나누었음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49D55-F9D5-464D-A390-D76C3278F90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5462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49D55-F9D5-464D-A390-D76C3278F90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8162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49D55-F9D5-464D-A390-D76C3278F90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0107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49D55-F9D5-464D-A390-D76C3278F90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4856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여기</a:t>
            </a:r>
            <a:r>
              <a:rPr kumimoji="1" lang="en-US" altLang="ko-Kore-KR" dirty="0"/>
              <a:t>…</a:t>
            </a:r>
            <a:r>
              <a:rPr kumimoji="1" lang="en-US" altLang="ko-KR" dirty="0"/>
              <a:t>….</a:t>
            </a:r>
            <a:r>
              <a:rPr kumimoji="1" lang="ko-KR" altLang="en-US" dirty="0"/>
              <a:t> 레이아웃 어떻게 </a:t>
            </a:r>
            <a:r>
              <a:rPr kumimoji="1" lang="ko-KR" altLang="en-US" dirty="0" err="1"/>
              <a:t>짜야할지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모르게써</a:t>
            </a:r>
            <a:r>
              <a:rPr kumimoji="1" lang="en-US" altLang="ko-KR" dirty="0"/>
              <a:t>……….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49D55-F9D5-464D-A390-D76C3278F90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61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49D55-F9D5-464D-A390-D76C3278F90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9178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49D55-F9D5-464D-A390-D76C3278F90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8538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49D55-F9D5-464D-A390-D76C3278F90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7311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웹뷰</a:t>
            </a:r>
            <a:r>
              <a:rPr lang="ko-KR" altLang="en-US" dirty="0"/>
              <a:t> </a:t>
            </a:r>
            <a:r>
              <a:rPr lang="en-US" altLang="ko-KR" dirty="0"/>
              <a:t>＂</a:t>
            </a:r>
            <a:r>
              <a:rPr lang="ko-KR" altLang="en-US" dirty="0"/>
              <a:t>앱</a:t>
            </a:r>
            <a:r>
              <a:rPr lang="en-US" altLang="ko-KR" dirty="0"/>
              <a:t>”</a:t>
            </a:r>
            <a:r>
              <a:rPr lang="ko-KR" altLang="en-US" dirty="0"/>
              <a:t>인 만큼 앱으로 구동해 테스트 </a:t>
            </a:r>
            <a:r>
              <a:rPr lang="ko-KR" altLang="en-US" dirty="0" err="1"/>
              <a:t>해야하니까</a:t>
            </a:r>
            <a:r>
              <a:rPr lang="ko-KR" altLang="en-US" dirty="0"/>
              <a:t> 앱으로 구동할 수 있는 환경 먼저 세팅 위해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49D55-F9D5-464D-A390-D76C3278F90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952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49D55-F9D5-464D-A390-D76C3278F90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82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49D55-F9D5-464D-A390-D76C3278F90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137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리액트</a:t>
            </a:r>
            <a:r>
              <a:rPr kumimoji="1" lang="ko-KR" altLang="en-US" dirty="0"/>
              <a:t> 네이티브는 안드로이드와 </a:t>
            </a:r>
            <a:r>
              <a:rPr kumimoji="1" lang="en-US" altLang="ko-KR" dirty="0" err="1"/>
              <a:t>ios</a:t>
            </a:r>
            <a:r>
              <a:rPr kumimoji="1" lang="ko-KR" altLang="en-US" dirty="0"/>
              <a:t> 양 플랫폼에서 모두 사용할 수 있는 크로스 플랫폼 프레임 워크로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웹뷰로</a:t>
            </a:r>
            <a:r>
              <a:rPr kumimoji="1" lang="ko-KR" altLang="en-US" dirty="0"/>
              <a:t> 만들어진 화면을 앱으로 만들기 위한 껍데기를 제작하는 역할을 할 예정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49D55-F9D5-464D-A390-D76C3278F90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309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자바의</a:t>
            </a:r>
            <a:r>
              <a:rPr kumimoji="1" lang="ko-KR" altLang="en-US" dirty="0"/>
              <a:t> 프레임워크인 </a:t>
            </a:r>
            <a:r>
              <a:rPr kumimoji="1" lang="ko-Kore-KR" altLang="en-US" dirty="0"/>
              <a:t>스프링을 이용해 직접 구현한 </a:t>
            </a:r>
            <a:r>
              <a:rPr kumimoji="1" lang="en-US" altLang="ko-Kore-KR" dirty="0"/>
              <a:t>A</a:t>
            </a:r>
            <a:r>
              <a:rPr kumimoji="1" lang="en-US" altLang="ko-KR" dirty="0"/>
              <a:t>PI</a:t>
            </a:r>
            <a:r>
              <a:rPr kumimoji="1" lang="ko-KR" altLang="en-US" dirty="0"/>
              <a:t>와 </a:t>
            </a:r>
            <a:r>
              <a:rPr kumimoji="1" lang="ko-KR" altLang="en-US" dirty="0" err="1"/>
              <a:t>파이어베이스에서</a:t>
            </a:r>
            <a:r>
              <a:rPr kumimoji="1" lang="ko-KR" altLang="en-US" dirty="0"/>
              <a:t> 제공하는 </a:t>
            </a:r>
            <a:r>
              <a:rPr kumimoji="1" lang="ko-KR" altLang="en-US" dirty="0" err="1"/>
              <a:t>백엔드</a:t>
            </a:r>
            <a:r>
              <a:rPr kumimoji="1" lang="ko-KR" altLang="en-US" dirty="0"/>
              <a:t> 서비스를 스프링으로 호출해 가공하는 방식으로 구현 예정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49D55-F9D5-464D-A390-D76C3278F90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359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협업</a:t>
            </a:r>
            <a:r>
              <a:rPr kumimoji="1" lang="ko-KR" altLang="en-US" dirty="0"/>
              <a:t> 툴로는 깃 허브 선정</a:t>
            </a:r>
            <a:endParaRPr kumimoji="1" lang="en-US" altLang="ko-KR" dirty="0"/>
          </a:p>
          <a:p>
            <a:r>
              <a:rPr kumimoji="1" lang="ko-KR" altLang="en-US" dirty="0"/>
              <a:t>팀 </a:t>
            </a:r>
            <a:r>
              <a:rPr kumimoji="1" lang="en-US" altLang="ko-KR" dirty="0"/>
              <a:t>Organization</a:t>
            </a:r>
            <a:r>
              <a:rPr kumimoji="1" lang="ko-KR" altLang="en-US" dirty="0"/>
              <a:t>을 생성하고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프론트와 백으로 나누어 </a:t>
            </a:r>
            <a:r>
              <a:rPr kumimoji="1" lang="en-US" altLang="ko-KR" dirty="0"/>
              <a:t>repositories </a:t>
            </a:r>
            <a:r>
              <a:rPr kumimoji="1" lang="ko-KR" altLang="en-US" dirty="0"/>
              <a:t>생성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49D55-F9D5-464D-A390-D76C3278F90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005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각</a:t>
            </a:r>
            <a:r>
              <a:rPr kumimoji="1" lang="ko-KR" altLang="en-US" dirty="0"/>
              <a:t> 기능별로 또는 필요에 따라 </a:t>
            </a:r>
            <a:r>
              <a:rPr kumimoji="1" lang="ko-KR" altLang="en-US" dirty="0" err="1"/>
              <a:t>브랜치를</a:t>
            </a:r>
            <a:r>
              <a:rPr kumimoji="1" lang="ko-KR" altLang="en-US" dirty="0"/>
              <a:t> 나누어 사용하는 중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49D55-F9D5-464D-A390-D76C3278F90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457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49D55-F9D5-464D-A390-D76C3278F9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102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5E5EF3-82A4-4160-81A9-B276D2DE86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663F8C-2628-4B7A-BC11-DF7D1A67AE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E81D26-177D-412E-B7D1-81024ADC5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2023. 6. 2.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36E22F-5AEF-42D2-9A52-C824AF139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5F6371-D13A-47EB-85AF-27ED94E03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233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23BE06-FFA4-4D20-B413-8B4AEC217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698461-0878-4F81-AA92-DC58BD36DC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D3427F-F31B-45BA-9CFC-69AE1DACB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2023. 6. 2.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6446F3-8208-4A7C-A3D9-3FCFD5D8E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5B067A-97B1-41F2-AA02-D3B2C122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011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E235E12-E2AF-47A0-BDFD-8383C57232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C61043-E6C2-4E2F-ACF3-B4F42ABC43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D0C35E-9D01-4C21-AD76-FE90B3030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2023. 6. 2.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9DC9DE-F402-4C1E-B9E1-2058B950E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CBCCE0-8749-4709-B6DA-1EB36BCC8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372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2C61A3-B646-4051-9CEB-7C2DC7DB8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BD9181-CE28-4DFC-A99B-4ED7B1BB2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E43C21-7EEE-491A-BE9B-78645CA3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2023. 6. 2.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0A52E2-9310-457F-9CBA-FB2F2BE3E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F7031B-D446-4F91-8753-845D75163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942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065AB-7614-442A-9666-51D03CF0D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ACA4FF-A9AD-4289-91C8-E46993949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89C597-3360-42F2-94D9-6B59E63E4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2023. 6. 2.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CF7D2E-43CF-41E6-A818-C69346BB1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086617-BFD3-4E2F-B557-46FD4E28B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574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F7C028-27D6-4F03-8133-662CD75C9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C498E4-F371-444C-8E03-C877CA7B3D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6F36AC-8360-42E4-831D-70B09A3F5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FE3EF9-0933-4AF7-AF66-F766DE4B4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2023. 6. 2.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9FFF7E-E543-46C1-A574-9F1EBACFF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EAACA3-4C02-4CBC-ADE6-29AADE1A4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704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39A6E8-0727-4DA1-98FB-27EB169D7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094D0E-35D2-4361-9DDD-FEB5BEAD2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443F94-2B04-45D3-A03B-4280D5DC6D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425D990-EDCE-4E98-A6D0-98247BB6B4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D5059B-57BB-4329-A562-EA809A6A21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ECF82B-54A6-48A6-9056-D73946BD0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2023. 6. 2.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8F11CE-8038-4ECA-A17D-924EADC8F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B23646-EBB8-43CA-A3FA-2D5E7EC5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806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6F2249-C2C9-4D0A-B215-AC5651244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D6BD0D8-9F83-4DB5-A28C-22B86C35A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2023. 6. 2.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A8B23F-EA02-4C8A-A609-97E517993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A6789-D99D-4F6A-AA58-5027A1F64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991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2365803-BD3C-4007-BE6B-46B203F7F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2023. 6. 2.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5EC063-F6FE-4672-944F-0F7586142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C3D74D-26FD-4CBF-B892-7B9679907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900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161DEA-18EB-44D3-AD31-A2C4958EA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B5356F-A648-480B-8092-4F0F15825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553470-9E87-4596-A459-EAC6C516B9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E0C48D-65F2-44BE-B39C-875BE826D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2023. 6. 2.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C709DB-B934-48E9-9EF7-8503593FD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B455B2-AE72-461F-980A-EE3442E5B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070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AC4549-BD49-4977-8457-2AF67AD21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E4AD0-5776-4772-82A0-431B2E4416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3BF4A7-EEDF-48F7-BD72-A149EAD66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2A013F-303C-4F5B-88C2-8B0F5F87D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2023. 6. 2.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1B82D2-97E3-432E-B8B8-DE92F3AA4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F24EA-42DE-4B0D-A540-FB309325C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8ABC031-4A6F-4105-85B2-54F8A0B5A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52045C-24D4-46B1-B0A4-151EFE50E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64C478-6865-4721-98C0-744E36EE65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2EF64E-1B8A-4574-B5C3-5DD3BFB8FDE5}" type="datetimeFigureOut">
              <a:rPr lang="ko-KR" altLang="en-US" smtClean="0"/>
              <a:t>2023. 6. 2.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FC0ED7-8A9C-4B8E-BF7F-C00B5363C4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7BABF5-AE36-4A49-83BD-54E5DE2D52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384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6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.png"/><Relationship Id="rId5" Type="http://schemas.openxmlformats.org/officeDocument/2006/relationships/image" Target="../media/image44.png"/><Relationship Id="rId10" Type="http://schemas.openxmlformats.org/officeDocument/2006/relationships/image" Target="../media/image46.pn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4BC397C-FF68-4539-8810-E26BBAA404FE}"/>
              </a:ext>
            </a:extLst>
          </p:cNvPr>
          <p:cNvSpPr txBox="1"/>
          <p:nvPr/>
        </p:nvSpPr>
        <p:spPr>
          <a:xfrm>
            <a:off x="2284806" y="4127165"/>
            <a:ext cx="7622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300" dirty="0">
                <a:solidFill>
                  <a:srgbClr val="FFC000"/>
                </a:solidFill>
                <a:latin typeface="+mn-ea"/>
                <a:cs typeface="함초롬바탕" panose="02030604000101010101" pitchFamily="18" charset="-127"/>
              </a:rPr>
              <a:t>꿀벌 오소리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F4CE50-D0F2-461C-9C2A-84DA1B6E5FB4}"/>
              </a:ext>
            </a:extLst>
          </p:cNvPr>
          <p:cNvSpPr/>
          <p:nvPr/>
        </p:nvSpPr>
        <p:spPr>
          <a:xfrm>
            <a:off x="-1" y="6419850"/>
            <a:ext cx="12192000" cy="434641"/>
          </a:xfrm>
          <a:prstGeom prst="rect">
            <a:avLst/>
          </a:prstGeom>
          <a:solidFill>
            <a:srgbClr val="FFD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A7643F4-5CE6-479C-9B8A-D87711767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810" y="2469815"/>
            <a:ext cx="3000375" cy="165735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E95060F-1FCC-45CE-A6A8-D24335EC8DD8}"/>
              </a:ext>
            </a:extLst>
          </p:cNvPr>
          <p:cNvCxnSpPr>
            <a:cxnSpLocks/>
          </p:cNvCxnSpPr>
          <p:nvPr/>
        </p:nvCxnSpPr>
        <p:spPr>
          <a:xfrm>
            <a:off x="3764778" y="3986842"/>
            <a:ext cx="446789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0C1A5D2-BB0E-4A90-9F83-F5B3701C0F75}"/>
              </a:ext>
            </a:extLst>
          </p:cNvPr>
          <p:cNvSpPr txBox="1"/>
          <p:nvPr/>
        </p:nvSpPr>
        <p:spPr>
          <a:xfrm>
            <a:off x="10544782" y="6510212"/>
            <a:ext cx="15272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pc="300" dirty="0">
                <a:solidFill>
                  <a:schemeClr val="bg1"/>
                </a:solidFill>
                <a:latin typeface="+mn-ea"/>
                <a:cs typeface="함초롬바탕" panose="02030604000101010101" pitchFamily="18" charset="-127"/>
              </a:rPr>
              <a:t>발표자 </a:t>
            </a:r>
            <a:r>
              <a:rPr lang="en-US" altLang="ko-KR" sz="1050" b="1" spc="300" dirty="0">
                <a:solidFill>
                  <a:schemeClr val="bg1"/>
                </a:solidFill>
                <a:latin typeface="+mn-ea"/>
                <a:cs typeface="함초롬바탕" panose="02030604000101010101" pitchFamily="18" charset="-127"/>
              </a:rPr>
              <a:t>:</a:t>
            </a:r>
            <a:r>
              <a:rPr lang="ko-KR" altLang="en-US" sz="1050" b="1" spc="300" dirty="0">
                <a:solidFill>
                  <a:schemeClr val="bg1"/>
                </a:solidFill>
                <a:latin typeface="+mn-ea"/>
                <a:cs typeface="함초롬바탕" panose="02030604000101010101" pitchFamily="18" charset="-127"/>
              </a:rPr>
              <a:t> 조윤수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EAA9AE-4FAD-CE0D-BA52-16BC49B17E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765" y="3882884"/>
            <a:ext cx="644391" cy="64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40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한쪽 모서리 5">
            <a:extLst>
              <a:ext uri="{FF2B5EF4-FFF2-40B4-BE49-F238E27FC236}">
                <a16:creationId xmlns:a16="http://schemas.microsoft.com/office/drawing/2014/main" id="{B30B7C2B-5717-6774-267A-D70673B638A6}"/>
              </a:ext>
            </a:extLst>
          </p:cNvPr>
          <p:cNvSpPr/>
          <p:nvPr/>
        </p:nvSpPr>
        <p:spPr>
          <a:xfrm>
            <a:off x="246888" y="237744"/>
            <a:ext cx="11945112" cy="6620256"/>
          </a:xfrm>
          <a:prstGeom prst="round1Rect">
            <a:avLst>
              <a:gd name="adj" fmla="val 5470"/>
            </a:avLst>
          </a:prstGeom>
          <a:solidFill>
            <a:schemeClr val="bg1"/>
          </a:solidFill>
          <a:ln>
            <a:noFill/>
          </a:ln>
          <a:effectLst>
            <a:outerShdw blurRad="177800" dist="38100" dir="13500000" algn="b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03.</a:t>
            </a:r>
            <a:r>
              <a:rPr lang="ko-KR" altLang="en-US" sz="4000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사용기술</a:t>
            </a:r>
            <a:endParaRPr lang="en-US" altLang="ko-KR" sz="4000" i="1" kern="0" dirty="0">
              <a:solidFill>
                <a:prstClr val="black">
                  <a:lumMod val="75000"/>
                  <a:lumOff val="2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FB37FF5-8D2A-F3C2-228E-8ADFFB5BA9B1}"/>
              </a:ext>
            </a:extLst>
          </p:cNvPr>
          <p:cNvGrpSpPr/>
          <p:nvPr/>
        </p:nvGrpSpPr>
        <p:grpSpPr>
          <a:xfrm>
            <a:off x="469900" y="313944"/>
            <a:ext cx="409956" cy="409956"/>
            <a:chOff x="469900" y="313944"/>
            <a:chExt cx="409956" cy="409956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302B17C-A39D-9E8E-90DC-94909766DEEE}"/>
                </a:ext>
              </a:extLst>
            </p:cNvPr>
            <p:cNvSpPr/>
            <p:nvPr/>
          </p:nvSpPr>
          <p:spPr>
            <a:xfrm>
              <a:off x="469900" y="313944"/>
              <a:ext cx="409956" cy="409956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Group 16">
              <a:extLst>
                <a:ext uri="{FF2B5EF4-FFF2-40B4-BE49-F238E27FC236}">
                  <a16:creationId xmlns:a16="http://schemas.microsoft.com/office/drawing/2014/main" id="{8184134A-535F-8D4B-38A5-BA45472DB5E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6153" y="405448"/>
              <a:ext cx="197451" cy="226949"/>
              <a:chOff x="1039" y="1681"/>
              <a:chExt cx="1071" cy="1231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0" name="Freeform 17">
                <a:extLst>
                  <a:ext uri="{FF2B5EF4-FFF2-40B4-BE49-F238E27FC236}">
                    <a16:creationId xmlns:a16="http://schemas.microsoft.com/office/drawing/2014/main" id="{07AED290-4F6B-DEBF-CAF0-E2A0D22AAA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Freeform 18">
                <a:extLst>
                  <a:ext uri="{FF2B5EF4-FFF2-40B4-BE49-F238E27FC236}">
                    <a16:creationId xmlns:a16="http://schemas.microsoft.com/office/drawing/2014/main" id="{E783CC70-2365-3312-EC01-44580EF5B9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Freeform 19">
                <a:extLst>
                  <a:ext uri="{FF2B5EF4-FFF2-40B4-BE49-F238E27FC236}">
                    <a16:creationId xmlns:a16="http://schemas.microsoft.com/office/drawing/2014/main" id="{CB66A5FC-576E-3ACD-3449-6A70A93E9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Freeform 20">
                <a:extLst>
                  <a:ext uri="{FF2B5EF4-FFF2-40B4-BE49-F238E27FC236}">
                    <a16:creationId xmlns:a16="http://schemas.microsoft.com/office/drawing/2014/main" id="{76B8560C-A0A9-B371-741B-F72D03FAC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말풍선: 타원형 14">
            <a:extLst>
              <a:ext uri="{FF2B5EF4-FFF2-40B4-BE49-F238E27FC236}">
                <a16:creationId xmlns:a16="http://schemas.microsoft.com/office/drawing/2014/main" id="{44C5946B-F15D-6FE0-9B1D-6164E5F98084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rgbClr val="FFD370"/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01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B32ACD1-2883-1DDD-B30E-066A2B5089E0}"/>
              </a:ext>
            </a:extLst>
          </p:cNvPr>
          <p:cNvGrpSpPr/>
          <p:nvPr/>
        </p:nvGrpSpPr>
        <p:grpSpPr>
          <a:xfrm>
            <a:off x="10216083" y="459964"/>
            <a:ext cx="1550689" cy="169277"/>
            <a:chOff x="9512757" y="369386"/>
            <a:chExt cx="2051714" cy="223970"/>
          </a:xfrm>
        </p:grpSpPr>
        <p:grpSp>
          <p:nvGrpSpPr>
            <p:cNvPr id="17" name="Group 8">
              <a:extLst>
                <a:ext uri="{FF2B5EF4-FFF2-40B4-BE49-F238E27FC236}">
                  <a16:creationId xmlns:a16="http://schemas.microsoft.com/office/drawing/2014/main" id="{0B5A3F5B-FD40-0728-A83D-4B92AF86078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50964" y="406846"/>
              <a:ext cx="132372" cy="140525"/>
              <a:chOff x="4594" y="900"/>
              <a:chExt cx="276" cy="293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26" name="Freeform 9">
                <a:extLst>
                  <a:ext uri="{FF2B5EF4-FFF2-40B4-BE49-F238E27FC236}">
                    <a16:creationId xmlns:a16="http://schemas.microsoft.com/office/drawing/2014/main" id="{3A668E60-6C31-B427-6BF0-686EB3A72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7" name="Freeform 10">
                <a:extLst>
                  <a:ext uri="{FF2B5EF4-FFF2-40B4-BE49-F238E27FC236}">
                    <a16:creationId xmlns:a16="http://schemas.microsoft.com/office/drawing/2014/main" id="{F1839ACC-106F-BF23-C5E8-09B00CF663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485A8E47-A04B-2D93-C10E-654571672A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9" name="Freeform 12">
                <a:extLst>
                  <a:ext uri="{FF2B5EF4-FFF2-40B4-BE49-F238E27FC236}">
                    <a16:creationId xmlns:a16="http://schemas.microsoft.com/office/drawing/2014/main" id="{671BC0AA-B3E5-593A-44FB-95E360A063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18" name="Group 19">
              <a:extLst>
                <a:ext uri="{FF2B5EF4-FFF2-40B4-BE49-F238E27FC236}">
                  <a16:creationId xmlns:a16="http://schemas.microsoft.com/office/drawing/2014/main" id="{47FCBCD1-41A5-AF7E-502A-76423509A7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06302" y="406846"/>
              <a:ext cx="140525" cy="140525"/>
              <a:chOff x="1747" y="423"/>
              <a:chExt cx="575" cy="575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23" name="Freeform 20">
                <a:extLst>
                  <a:ext uri="{FF2B5EF4-FFF2-40B4-BE49-F238E27FC236}">
                    <a16:creationId xmlns:a16="http://schemas.microsoft.com/office/drawing/2014/main" id="{C7C3B1AB-FF0E-35B8-1E67-736D37A5DD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4" name="Freeform 21">
                <a:extLst>
                  <a:ext uri="{FF2B5EF4-FFF2-40B4-BE49-F238E27FC236}">
                    <a16:creationId xmlns:a16="http://schemas.microsoft.com/office/drawing/2014/main" id="{054BB12C-4ED9-5A7C-458B-B4A6F1779E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5" name="Freeform 22">
                <a:extLst>
                  <a:ext uri="{FF2B5EF4-FFF2-40B4-BE49-F238E27FC236}">
                    <a16:creationId xmlns:a16="http://schemas.microsoft.com/office/drawing/2014/main" id="{DEA797F0-935B-10ED-B66F-734425B167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A3CCD214-F90E-DC1F-A10C-8E57E6CE6F37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360858" y="343758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2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0A53E82-5462-9879-7420-5D1346A6B0F5}"/>
                </a:ext>
              </a:extLst>
            </p:cNvPr>
            <p:cNvSpPr/>
            <p:nvPr/>
          </p:nvSpPr>
          <p:spPr>
            <a:xfrm>
              <a:off x="10885020" y="369386"/>
              <a:ext cx="454304" cy="22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500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100%</a:t>
              </a:r>
              <a:endPara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1" name="Freeform 26">
              <a:extLst>
                <a:ext uri="{FF2B5EF4-FFF2-40B4-BE49-F238E27FC236}">
                  <a16:creationId xmlns:a16="http://schemas.microsoft.com/office/drawing/2014/main" id="{ED7B5B5A-77A3-7188-402D-FAF9810231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12196" y="406846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2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B5F2C72-9CB4-B629-6921-C9DB9FD39F19}"/>
                </a:ext>
              </a:extLst>
            </p:cNvPr>
            <p:cNvSpPr/>
            <p:nvPr/>
          </p:nvSpPr>
          <p:spPr>
            <a:xfrm>
              <a:off x="9512757" y="369386"/>
              <a:ext cx="693969" cy="22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500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PPTBIZCAM</a:t>
              </a:r>
              <a:endPara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1946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217920"/>
            <a:ext cx="12190476" cy="640080"/>
            <a:chOff x="0" y="7869239"/>
            <a:chExt cx="18285714" cy="2416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869239"/>
              <a:ext cx="18285714" cy="241647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3F9C019-AC1F-4303-B436-8F502855B2B6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03.</a:t>
            </a:r>
            <a:endParaRPr lang="ko-KR" altLang="en-US" b="1" dirty="0">
              <a:solidFill>
                <a:srgbClr val="FBB609"/>
              </a:solidFill>
              <a:latin typeface="+mn-ea"/>
              <a:cs typeface="함초롬돋움" panose="020B0604000101010101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2E32AA6-D8EA-4CEF-88B5-7E861F349225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3560F95-1723-4945-9095-1AE394385B4C}"/>
              </a:ext>
            </a:extLst>
          </p:cNvPr>
          <p:cNvSpPr txBox="1"/>
          <p:nvPr/>
        </p:nvSpPr>
        <p:spPr>
          <a:xfrm>
            <a:off x="1715797" y="372933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300" dirty="0">
                <a:solidFill>
                  <a:srgbClr val="413D3D"/>
                </a:solidFill>
                <a:latin typeface="+mn-ea"/>
              </a:rPr>
              <a:t>사용 기술 </a:t>
            </a:r>
            <a:r>
              <a:rPr lang="en-US" altLang="ko-KR" sz="2400" b="1" spc="-300" dirty="0">
                <a:solidFill>
                  <a:srgbClr val="413D3D"/>
                </a:solidFill>
                <a:latin typeface="+mn-ea"/>
              </a:rPr>
              <a:t>–</a:t>
            </a:r>
            <a:r>
              <a:rPr lang="ko-KR" altLang="en-US" sz="2400" b="1" spc="-300" dirty="0">
                <a:solidFill>
                  <a:srgbClr val="413D3D"/>
                </a:solidFill>
                <a:latin typeface="+mn-ea"/>
              </a:rPr>
              <a:t> </a:t>
            </a:r>
            <a:r>
              <a:rPr lang="en-US" altLang="ko-KR" sz="2400" b="1" spc="-300" dirty="0">
                <a:solidFill>
                  <a:srgbClr val="413D3D"/>
                </a:solidFill>
                <a:latin typeface="+mn-ea"/>
              </a:rPr>
              <a:t>Frontend</a:t>
            </a:r>
          </a:p>
          <a:p>
            <a:r>
              <a:rPr lang="ko-KR" altLang="en-US" b="1" spc="-300" dirty="0" err="1">
                <a:solidFill>
                  <a:srgbClr val="413D3D"/>
                </a:solidFill>
                <a:latin typeface="+mn-ea"/>
              </a:rPr>
              <a:t>웹뷰</a:t>
            </a:r>
            <a:r>
              <a:rPr lang="ko-KR" altLang="en-US" b="1" spc="-300" dirty="0">
                <a:solidFill>
                  <a:srgbClr val="413D3D"/>
                </a:solidFill>
                <a:latin typeface="+mn-ea"/>
              </a:rPr>
              <a:t> 앱 제작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CC30402-A1CC-318D-C7AD-B762DBD29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576" y="2575858"/>
            <a:ext cx="4165595" cy="20725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593AF80-8777-E807-8A29-1CD343447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2386" y="1450430"/>
            <a:ext cx="2524475" cy="20725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F73CE01-9DE7-4194-FA6E-FBB35996F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8912" y="3612119"/>
            <a:ext cx="3011424" cy="1505712"/>
          </a:xfrm>
          <a:prstGeom prst="rect">
            <a:avLst/>
          </a:prstGeom>
        </p:spPr>
      </p:pic>
      <p:pic>
        <p:nvPicPr>
          <p:cNvPr id="17" name="그래픽 16" descr="추가 단색으로 채워진">
            <a:extLst>
              <a:ext uri="{FF2B5EF4-FFF2-40B4-BE49-F238E27FC236}">
                <a16:creationId xmlns:a16="http://schemas.microsoft.com/office/drawing/2014/main" id="{F00C7EA8-D0B9-A325-AD9A-773AA0793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62700" y="2926586"/>
            <a:ext cx="914400" cy="914400"/>
          </a:xfrm>
          <a:prstGeom prst="rect">
            <a:avLst/>
          </a:prstGeom>
        </p:spPr>
      </p:pic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8A6DBA97-CDEB-95DF-76FE-7F42F5D1AF2B}"/>
              </a:ext>
            </a:extLst>
          </p:cNvPr>
          <p:cNvSpPr/>
          <p:nvPr/>
        </p:nvSpPr>
        <p:spPr>
          <a:xfrm>
            <a:off x="7596636" y="1138911"/>
            <a:ext cx="3816096" cy="464927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9E6BF2F2-B396-8EC1-EB13-874F4561644A}"/>
              </a:ext>
            </a:extLst>
          </p:cNvPr>
          <p:cNvSpPr/>
          <p:nvPr/>
        </p:nvSpPr>
        <p:spPr>
          <a:xfrm>
            <a:off x="1121664" y="2072640"/>
            <a:ext cx="4876800" cy="281635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D2F08D-759E-23EF-1EE6-AA33B74B2942}"/>
              </a:ext>
            </a:extLst>
          </p:cNvPr>
          <p:cNvSpPr txBox="1"/>
          <p:nvPr/>
        </p:nvSpPr>
        <p:spPr>
          <a:xfrm>
            <a:off x="9030217" y="788432"/>
            <a:ext cx="1926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Library</a:t>
            </a:r>
            <a:endParaRPr kumimoji="1" lang="ko-Kore-KR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217920"/>
            <a:ext cx="12190476" cy="640080"/>
            <a:chOff x="0" y="7869239"/>
            <a:chExt cx="18285714" cy="2416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869239"/>
              <a:ext cx="18285714" cy="241647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3F9C019-AC1F-4303-B436-8F502855B2B6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03.</a:t>
            </a:r>
            <a:endParaRPr lang="ko-KR" altLang="en-US" b="1" dirty="0">
              <a:solidFill>
                <a:srgbClr val="FBB609"/>
              </a:solidFill>
              <a:latin typeface="+mn-ea"/>
              <a:cs typeface="함초롬돋움" panose="020B0604000101010101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2E32AA6-D8EA-4CEF-88B5-7E861F349225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3560F95-1723-4945-9095-1AE394385B4C}"/>
              </a:ext>
            </a:extLst>
          </p:cNvPr>
          <p:cNvSpPr txBox="1"/>
          <p:nvPr/>
        </p:nvSpPr>
        <p:spPr>
          <a:xfrm>
            <a:off x="1715797" y="372933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300" dirty="0">
                <a:solidFill>
                  <a:srgbClr val="413D3D"/>
                </a:solidFill>
                <a:latin typeface="+mn-ea"/>
              </a:rPr>
              <a:t>사용 기술 </a:t>
            </a:r>
            <a:r>
              <a:rPr lang="en-US" altLang="ko-KR" sz="2400" b="1" spc="-300" dirty="0">
                <a:solidFill>
                  <a:srgbClr val="413D3D"/>
                </a:solidFill>
                <a:latin typeface="+mn-ea"/>
              </a:rPr>
              <a:t>– Frontend</a:t>
            </a:r>
          </a:p>
          <a:p>
            <a:r>
              <a:rPr lang="ko-KR" altLang="en-US" b="1" spc="-300" dirty="0" err="1">
                <a:solidFill>
                  <a:srgbClr val="413D3D"/>
                </a:solidFill>
                <a:latin typeface="+mn-ea"/>
              </a:rPr>
              <a:t>웹뷰</a:t>
            </a:r>
            <a:r>
              <a:rPr lang="ko-KR" altLang="en-US" b="1" spc="-300" dirty="0">
                <a:solidFill>
                  <a:srgbClr val="413D3D"/>
                </a:solidFill>
                <a:latin typeface="+mn-ea"/>
              </a:rPr>
              <a:t> 앱 제작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730E9E-5FBA-A2E9-B2A3-6E801E6A3F4B}"/>
              </a:ext>
            </a:extLst>
          </p:cNvPr>
          <p:cNvSpPr txBox="1"/>
          <p:nvPr/>
        </p:nvSpPr>
        <p:spPr>
          <a:xfrm>
            <a:off x="3048000" y="310888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ore-KR" altLang="en-US" dirty="0"/>
          </a:p>
          <a:p>
            <a:endParaRPr lang="ko-Kore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C144967-718D-B5BA-DEBA-2CF318A18CCB}"/>
              </a:ext>
            </a:extLst>
          </p:cNvPr>
          <p:cNvSpPr/>
          <p:nvPr/>
        </p:nvSpPr>
        <p:spPr>
          <a:xfrm>
            <a:off x="1874282" y="2732121"/>
            <a:ext cx="3974592" cy="3133344"/>
          </a:xfrm>
          <a:prstGeom prst="round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3C1FEFB-1DFC-F552-6E55-B735166C7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394" y="1075352"/>
            <a:ext cx="2308366" cy="1516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00ACB1C-8A65-0F51-899A-C87550E01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6177" y="3528797"/>
            <a:ext cx="2133600" cy="10615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122C10E-4E1E-C900-947D-E5B9B1693D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7939" y="3469933"/>
            <a:ext cx="1293025" cy="10615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8296313-FA7F-4C93-9F78-15C90D8236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0358" y="4687091"/>
            <a:ext cx="1542439" cy="77122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92B716A-E50B-3F11-8DAF-425EA00D3E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3128" y="1943329"/>
            <a:ext cx="5240405" cy="280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76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217920"/>
            <a:ext cx="12190476" cy="640080"/>
            <a:chOff x="0" y="7869239"/>
            <a:chExt cx="18285714" cy="2416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869239"/>
              <a:ext cx="18285714" cy="241647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3F9C019-AC1F-4303-B436-8F502855B2B6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03.</a:t>
            </a:r>
            <a:endParaRPr lang="ko-KR" altLang="en-US" b="1" dirty="0">
              <a:solidFill>
                <a:srgbClr val="FBB609"/>
              </a:solidFill>
              <a:latin typeface="+mn-ea"/>
              <a:cs typeface="함초롬돋움" panose="020B0604000101010101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2E32AA6-D8EA-4CEF-88B5-7E861F349225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3560F95-1723-4945-9095-1AE394385B4C}"/>
              </a:ext>
            </a:extLst>
          </p:cNvPr>
          <p:cNvSpPr txBox="1"/>
          <p:nvPr/>
        </p:nvSpPr>
        <p:spPr>
          <a:xfrm>
            <a:off x="1715797" y="37293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300" dirty="0">
                <a:solidFill>
                  <a:srgbClr val="413D3D"/>
                </a:solidFill>
                <a:latin typeface="+mn-ea"/>
              </a:rPr>
              <a:t>사용 기술 </a:t>
            </a:r>
            <a:r>
              <a:rPr lang="en-US" altLang="ko-KR" sz="2400" b="1" spc="-300" dirty="0">
                <a:solidFill>
                  <a:srgbClr val="413D3D"/>
                </a:solidFill>
                <a:latin typeface="+mn-ea"/>
              </a:rPr>
              <a:t>– Backend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486BCA-0E7A-E4A1-DAB2-9C6542FF4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438" y="2477548"/>
            <a:ext cx="4949950" cy="16994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37CAD1C-B77D-9A03-2371-017437EA2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3975" y="2489683"/>
            <a:ext cx="3578352" cy="1878634"/>
          </a:xfrm>
          <a:prstGeom prst="rect">
            <a:avLst/>
          </a:prstGeom>
        </p:spPr>
      </p:pic>
      <p:pic>
        <p:nvPicPr>
          <p:cNvPr id="6" name="그래픽 5" descr="추가 단색으로 채워진">
            <a:extLst>
              <a:ext uri="{FF2B5EF4-FFF2-40B4-BE49-F238E27FC236}">
                <a16:creationId xmlns:a16="http://schemas.microsoft.com/office/drawing/2014/main" id="{1F8688B3-8994-5D10-B5CF-0BE684B8DF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8038" y="29212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851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한쪽 모서리 5">
            <a:extLst>
              <a:ext uri="{FF2B5EF4-FFF2-40B4-BE49-F238E27FC236}">
                <a16:creationId xmlns:a16="http://schemas.microsoft.com/office/drawing/2014/main" id="{B30B7C2B-5717-6774-267A-D70673B638A6}"/>
              </a:ext>
            </a:extLst>
          </p:cNvPr>
          <p:cNvSpPr/>
          <p:nvPr/>
        </p:nvSpPr>
        <p:spPr>
          <a:xfrm>
            <a:off x="246888" y="237744"/>
            <a:ext cx="11945112" cy="6620256"/>
          </a:xfrm>
          <a:prstGeom prst="round1Rect">
            <a:avLst>
              <a:gd name="adj" fmla="val 5470"/>
            </a:avLst>
          </a:prstGeom>
          <a:solidFill>
            <a:schemeClr val="bg1"/>
          </a:solidFill>
          <a:ln>
            <a:noFill/>
          </a:ln>
          <a:effectLst>
            <a:outerShdw blurRad="177800" dist="38100" dir="13500000" algn="b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04.</a:t>
            </a:r>
            <a:r>
              <a:rPr lang="ko-KR" altLang="en-US" sz="4000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현재 진행 상황</a:t>
            </a:r>
            <a:endParaRPr lang="en-US" altLang="ko-KR" sz="4000" i="1" kern="0" dirty="0">
              <a:solidFill>
                <a:prstClr val="black">
                  <a:lumMod val="75000"/>
                  <a:lumOff val="2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FB37FF5-8D2A-F3C2-228E-8ADFFB5BA9B1}"/>
              </a:ext>
            </a:extLst>
          </p:cNvPr>
          <p:cNvGrpSpPr/>
          <p:nvPr/>
        </p:nvGrpSpPr>
        <p:grpSpPr>
          <a:xfrm>
            <a:off x="469900" y="313944"/>
            <a:ext cx="409956" cy="409956"/>
            <a:chOff x="469900" y="313944"/>
            <a:chExt cx="409956" cy="409956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302B17C-A39D-9E8E-90DC-94909766DEEE}"/>
                </a:ext>
              </a:extLst>
            </p:cNvPr>
            <p:cNvSpPr/>
            <p:nvPr/>
          </p:nvSpPr>
          <p:spPr>
            <a:xfrm>
              <a:off x="469900" y="313944"/>
              <a:ext cx="409956" cy="409956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Group 16">
              <a:extLst>
                <a:ext uri="{FF2B5EF4-FFF2-40B4-BE49-F238E27FC236}">
                  <a16:creationId xmlns:a16="http://schemas.microsoft.com/office/drawing/2014/main" id="{8184134A-535F-8D4B-38A5-BA45472DB5E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6153" y="405448"/>
              <a:ext cx="197451" cy="226949"/>
              <a:chOff x="1039" y="1681"/>
              <a:chExt cx="1071" cy="1231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0" name="Freeform 17">
                <a:extLst>
                  <a:ext uri="{FF2B5EF4-FFF2-40B4-BE49-F238E27FC236}">
                    <a16:creationId xmlns:a16="http://schemas.microsoft.com/office/drawing/2014/main" id="{07AED290-4F6B-DEBF-CAF0-E2A0D22AAA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Freeform 18">
                <a:extLst>
                  <a:ext uri="{FF2B5EF4-FFF2-40B4-BE49-F238E27FC236}">
                    <a16:creationId xmlns:a16="http://schemas.microsoft.com/office/drawing/2014/main" id="{E783CC70-2365-3312-EC01-44580EF5B9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Freeform 19">
                <a:extLst>
                  <a:ext uri="{FF2B5EF4-FFF2-40B4-BE49-F238E27FC236}">
                    <a16:creationId xmlns:a16="http://schemas.microsoft.com/office/drawing/2014/main" id="{CB66A5FC-576E-3ACD-3449-6A70A93E9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Freeform 20">
                <a:extLst>
                  <a:ext uri="{FF2B5EF4-FFF2-40B4-BE49-F238E27FC236}">
                    <a16:creationId xmlns:a16="http://schemas.microsoft.com/office/drawing/2014/main" id="{76B8560C-A0A9-B371-741B-F72D03FAC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말풍선: 타원형 14">
            <a:extLst>
              <a:ext uri="{FF2B5EF4-FFF2-40B4-BE49-F238E27FC236}">
                <a16:creationId xmlns:a16="http://schemas.microsoft.com/office/drawing/2014/main" id="{44C5946B-F15D-6FE0-9B1D-6164E5F98084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rgbClr val="FFD370"/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01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B32ACD1-2883-1DDD-B30E-066A2B5089E0}"/>
              </a:ext>
            </a:extLst>
          </p:cNvPr>
          <p:cNvGrpSpPr/>
          <p:nvPr/>
        </p:nvGrpSpPr>
        <p:grpSpPr>
          <a:xfrm>
            <a:off x="10216083" y="459964"/>
            <a:ext cx="1550689" cy="169277"/>
            <a:chOff x="9512757" y="369386"/>
            <a:chExt cx="2051714" cy="223970"/>
          </a:xfrm>
        </p:grpSpPr>
        <p:grpSp>
          <p:nvGrpSpPr>
            <p:cNvPr id="17" name="Group 8">
              <a:extLst>
                <a:ext uri="{FF2B5EF4-FFF2-40B4-BE49-F238E27FC236}">
                  <a16:creationId xmlns:a16="http://schemas.microsoft.com/office/drawing/2014/main" id="{0B5A3F5B-FD40-0728-A83D-4B92AF86078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50964" y="406846"/>
              <a:ext cx="132372" cy="140525"/>
              <a:chOff x="4594" y="900"/>
              <a:chExt cx="276" cy="293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26" name="Freeform 9">
                <a:extLst>
                  <a:ext uri="{FF2B5EF4-FFF2-40B4-BE49-F238E27FC236}">
                    <a16:creationId xmlns:a16="http://schemas.microsoft.com/office/drawing/2014/main" id="{3A668E60-6C31-B427-6BF0-686EB3A72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7" name="Freeform 10">
                <a:extLst>
                  <a:ext uri="{FF2B5EF4-FFF2-40B4-BE49-F238E27FC236}">
                    <a16:creationId xmlns:a16="http://schemas.microsoft.com/office/drawing/2014/main" id="{F1839ACC-106F-BF23-C5E8-09B00CF663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485A8E47-A04B-2D93-C10E-654571672A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9" name="Freeform 12">
                <a:extLst>
                  <a:ext uri="{FF2B5EF4-FFF2-40B4-BE49-F238E27FC236}">
                    <a16:creationId xmlns:a16="http://schemas.microsoft.com/office/drawing/2014/main" id="{671BC0AA-B3E5-593A-44FB-95E360A063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18" name="Group 19">
              <a:extLst>
                <a:ext uri="{FF2B5EF4-FFF2-40B4-BE49-F238E27FC236}">
                  <a16:creationId xmlns:a16="http://schemas.microsoft.com/office/drawing/2014/main" id="{47FCBCD1-41A5-AF7E-502A-76423509A7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06302" y="406846"/>
              <a:ext cx="140525" cy="140525"/>
              <a:chOff x="1747" y="423"/>
              <a:chExt cx="575" cy="575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23" name="Freeform 20">
                <a:extLst>
                  <a:ext uri="{FF2B5EF4-FFF2-40B4-BE49-F238E27FC236}">
                    <a16:creationId xmlns:a16="http://schemas.microsoft.com/office/drawing/2014/main" id="{C7C3B1AB-FF0E-35B8-1E67-736D37A5DD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4" name="Freeform 21">
                <a:extLst>
                  <a:ext uri="{FF2B5EF4-FFF2-40B4-BE49-F238E27FC236}">
                    <a16:creationId xmlns:a16="http://schemas.microsoft.com/office/drawing/2014/main" id="{054BB12C-4ED9-5A7C-458B-B4A6F1779E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5" name="Freeform 22">
                <a:extLst>
                  <a:ext uri="{FF2B5EF4-FFF2-40B4-BE49-F238E27FC236}">
                    <a16:creationId xmlns:a16="http://schemas.microsoft.com/office/drawing/2014/main" id="{DEA797F0-935B-10ED-B66F-734425B167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A3CCD214-F90E-DC1F-A10C-8E57E6CE6F37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360858" y="343758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2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0A53E82-5462-9879-7420-5D1346A6B0F5}"/>
                </a:ext>
              </a:extLst>
            </p:cNvPr>
            <p:cNvSpPr/>
            <p:nvPr/>
          </p:nvSpPr>
          <p:spPr>
            <a:xfrm>
              <a:off x="10885020" y="369386"/>
              <a:ext cx="454304" cy="22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500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100%</a:t>
              </a:r>
              <a:endPara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1" name="Freeform 26">
              <a:extLst>
                <a:ext uri="{FF2B5EF4-FFF2-40B4-BE49-F238E27FC236}">
                  <a16:creationId xmlns:a16="http://schemas.microsoft.com/office/drawing/2014/main" id="{ED7B5B5A-77A3-7188-402D-FAF9810231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12196" y="406846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2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B5F2C72-9CB4-B629-6921-C9DB9FD39F19}"/>
                </a:ext>
              </a:extLst>
            </p:cNvPr>
            <p:cNvSpPr/>
            <p:nvPr/>
          </p:nvSpPr>
          <p:spPr>
            <a:xfrm>
              <a:off x="9512757" y="369386"/>
              <a:ext cx="693969" cy="22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500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PPTBIZCAM</a:t>
              </a:r>
              <a:endPara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5255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217920"/>
            <a:ext cx="12190476" cy="640080"/>
            <a:chOff x="0" y="7869239"/>
            <a:chExt cx="18285714" cy="2416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869239"/>
              <a:ext cx="18285714" cy="2416476"/>
            </a:xfrm>
            <a:prstGeom prst="rect">
              <a:avLst/>
            </a:prstGeom>
            <a:solidFill>
              <a:schemeClr val="bg1"/>
            </a:solidFill>
          </p:spPr>
        </p:pic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2E32AA6-D8EA-4CEF-88B5-7E861F349225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3560F95-1723-4945-9095-1AE394385B4C}"/>
              </a:ext>
            </a:extLst>
          </p:cNvPr>
          <p:cNvSpPr txBox="1"/>
          <p:nvPr/>
        </p:nvSpPr>
        <p:spPr>
          <a:xfrm>
            <a:off x="1045237" y="339937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spc="-300" dirty="0">
                <a:solidFill>
                  <a:srgbClr val="413D3D"/>
                </a:solidFill>
                <a:latin typeface="+mn-ea"/>
              </a:rPr>
              <a:t>04.</a:t>
            </a:r>
            <a:r>
              <a:rPr lang="ko-KR" altLang="en-US" sz="2400" b="1" spc="-300" dirty="0">
                <a:solidFill>
                  <a:srgbClr val="413D3D"/>
                </a:solidFill>
                <a:latin typeface="+mn-ea"/>
              </a:rPr>
              <a:t> 현재 진행 상황 </a:t>
            </a:r>
            <a:endParaRPr lang="en-US" altLang="ko-KR" sz="2400" b="1" spc="-300" dirty="0">
              <a:solidFill>
                <a:srgbClr val="413D3D"/>
              </a:solidFill>
              <a:latin typeface="+mn-ea"/>
            </a:endParaRPr>
          </a:p>
          <a:p>
            <a:r>
              <a:rPr lang="en-US" altLang="ko-KR" b="1" spc="-300" dirty="0">
                <a:solidFill>
                  <a:srgbClr val="413D3D"/>
                </a:solidFill>
                <a:latin typeface="+mn-ea"/>
              </a:rPr>
              <a:t>	(1)</a:t>
            </a:r>
            <a:r>
              <a:rPr lang="ko-KR" altLang="en-US" b="1" spc="-300" dirty="0">
                <a:solidFill>
                  <a:srgbClr val="413D3D"/>
                </a:solidFill>
                <a:latin typeface="+mn-ea"/>
              </a:rPr>
              <a:t>  협업 환경 세팅</a:t>
            </a:r>
            <a:endParaRPr lang="en-US" altLang="ko-KR" b="1" spc="-300" dirty="0">
              <a:solidFill>
                <a:srgbClr val="413D3D"/>
              </a:solidFill>
              <a:latin typeface="+mn-ea"/>
            </a:endParaRPr>
          </a:p>
        </p:txBody>
      </p:sp>
      <p:pic>
        <p:nvPicPr>
          <p:cNvPr id="8" name="그림 7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A5F23454-3F48-1287-B850-7DBB976C55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9"/>
          <a:stretch/>
        </p:blipFill>
        <p:spPr>
          <a:xfrm>
            <a:off x="4593432" y="1991066"/>
            <a:ext cx="6814956" cy="2875868"/>
          </a:xfrm>
          <a:prstGeom prst="rect">
            <a:avLst/>
          </a:prstGeom>
        </p:spPr>
      </p:pic>
      <p:pic>
        <p:nvPicPr>
          <p:cNvPr id="1026" name="Picture 2" descr="Git] GitHub 정리하기">
            <a:extLst>
              <a:ext uri="{FF2B5EF4-FFF2-40B4-BE49-F238E27FC236}">
                <a16:creationId xmlns:a16="http://schemas.microsoft.com/office/drawing/2014/main" id="{1A87A084-24C1-EE0D-7D30-4B94390BDD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5" r="18672"/>
          <a:stretch/>
        </p:blipFill>
        <p:spPr bwMode="auto">
          <a:xfrm>
            <a:off x="730674" y="1945482"/>
            <a:ext cx="3476995" cy="296703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8686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217920"/>
            <a:ext cx="12190476" cy="640080"/>
            <a:chOff x="0" y="7869239"/>
            <a:chExt cx="18285714" cy="2416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869239"/>
              <a:ext cx="18285714" cy="2416476"/>
            </a:xfrm>
            <a:prstGeom prst="rect">
              <a:avLst/>
            </a:prstGeom>
            <a:solidFill>
              <a:schemeClr val="bg1"/>
            </a:solidFill>
          </p:spPr>
        </p:pic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2E32AA6-D8EA-4CEF-88B5-7E861F349225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3560F95-1723-4945-9095-1AE394385B4C}"/>
              </a:ext>
            </a:extLst>
          </p:cNvPr>
          <p:cNvSpPr txBox="1"/>
          <p:nvPr/>
        </p:nvSpPr>
        <p:spPr>
          <a:xfrm>
            <a:off x="1045237" y="339937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spc="-300" dirty="0">
                <a:solidFill>
                  <a:srgbClr val="413D3D"/>
                </a:solidFill>
                <a:latin typeface="+mn-ea"/>
              </a:rPr>
              <a:t>04.</a:t>
            </a:r>
            <a:r>
              <a:rPr lang="ko-KR" altLang="en-US" sz="2400" b="1" spc="-300" dirty="0">
                <a:solidFill>
                  <a:srgbClr val="413D3D"/>
                </a:solidFill>
                <a:latin typeface="+mn-ea"/>
              </a:rPr>
              <a:t> 현재 진행 상황 </a:t>
            </a:r>
            <a:endParaRPr lang="en-US" altLang="ko-KR" sz="2400" b="1" spc="-300" dirty="0">
              <a:solidFill>
                <a:srgbClr val="413D3D"/>
              </a:solidFill>
              <a:latin typeface="+mn-ea"/>
            </a:endParaRPr>
          </a:p>
          <a:p>
            <a:r>
              <a:rPr lang="en-US" altLang="ko-KR" b="1" spc="-300" dirty="0">
                <a:solidFill>
                  <a:srgbClr val="413D3D"/>
                </a:solidFill>
                <a:latin typeface="+mn-ea"/>
              </a:rPr>
              <a:t>	(1)</a:t>
            </a:r>
            <a:r>
              <a:rPr lang="ko-KR" altLang="en-US" b="1" spc="-300" dirty="0">
                <a:solidFill>
                  <a:srgbClr val="413D3D"/>
                </a:solidFill>
                <a:latin typeface="+mn-ea"/>
              </a:rPr>
              <a:t>  협업 환경 세팅</a:t>
            </a:r>
            <a:endParaRPr lang="en-US" altLang="ko-KR" b="1" spc="-300" dirty="0">
              <a:solidFill>
                <a:srgbClr val="413D3D"/>
              </a:solidFill>
              <a:latin typeface="+mn-ea"/>
            </a:endParaRPr>
          </a:p>
        </p:txBody>
      </p:sp>
      <p:pic>
        <p:nvPicPr>
          <p:cNvPr id="4" name="그림 3" descr="텍스트, 번호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5611775C-F4E4-7353-5DA5-29A97D8248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038" y="1078601"/>
            <a:ext cx="7772400" cy="502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35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217920"/>
            <a:ext cx="12190476" cy="640080"/>
            <a:chOff x="0" y="7869239"/>
            <a:chExt cx="18285714" cy="2416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869239"/>
              <a:ext cx="18285714" cy="2416476"/>
            </a:xfrm>
            <a:prstGeom prst="rect">
              <a:avLst/>
            </a:prstGeom>
            <a:solidFill>
              <a:schemeClr val="bg1"/>
            </a:solidFill>
          </p:spPr>
        </p:pic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2E32AA6-D8EA-4CEF-88B5-7E861F349225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9348423-CD6B-3F30-DDF8-2766252C89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1" y="1213172"/>
            <a:ext cx="2266026" cy="4870176"/>
          </a:xfrm>
          <a:prstGeom prst="rect">
            <a:avLst/>
          </a:prstGeom>
        </p:spPr>
      </p:pic>
      <p:pic>
        <p:nvPicPr>
          <p:cNvPr id="6" name="그림 5" descr="스크린샷, 텍스트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F43D0B9-25F4-0A93-1245-D3C45E56F1D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8" r="9006" b="26290"/>
          <a:stretch/>
        </p:blipFill>
        <p:spPr>
          <a:xfrm>
            <a:off x="4371975" y="1355212"/>
            <a:ext cx="6272210" cy="44536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665E64-4746-AAF6-39C7-2D3331660916}"/>
              </a:ext>
            </a:extLst>
          </p:cNvPr>
          <p:cNvSpPr txBox="1"/>
          <p:nvPr/>
        </p:nvSpPr>
        <p:spPr>
          <a:xfrm>
            <a:off x="1045237" y="33993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spc="-300" dirty="0">
                <a:solidFill>
                  <a:srgbClr val="413D3D"/>
                </a:solidFill>
                <a:latin typeface="+mn-ea"/>
              </a:rPr>
              <a:t>04.</a:t>
            </a:r>
            <a:r>
              <a:rPr lang="ko-KR" altLang="en-US" sz="2400" b="1" spc="-300" dirty="0">
                <a:solidFill>
                  <a:srgbClr val="413D3D"/>
                </a:solidFill>
                <a:latin typeface="+mn-ea"/>
              </a:rPr>
              <a:t> 현재 진행 상황 </a:t>
            </a:r>
            <a:r>
              <a:rPr lang="en-US" altLang="ko-KR" sz="2400" b="1" spc="-300" dirty="0">
                <a:solidFill>
                  <a:srgbClr val="413D3D"/>
                </a:solidFill>
                <a:latin typeface="+mn-ea"/>
              </a:rPr>
              <a:t> </a:t>
            </a:r>
            <a:r>
              <a:rPr lang="en-US" altLang="ko-KR" b="1" spc="-300" dirty="0">
                <a:solidFill>
                  <a:srgbClr val="413D3D"/>
                </a:solidFill>
                <a:latin typeface="+mn-ea"/>
              </a:rPr>
              <a:t>(2)</a:t>
            </a:r>
            <a:r>
              <a:rPr lang="ko-KR" altLang="en-US" b="1" spc="-300" dirty="0">
                <a:solidFill>
                  <a:srgbClr val="413D3D"/>
                </a:solidFill>
                <a:latin typeface="+mn-ea"/>
              </a:rPr>
              <a:t> 화면구현 </a:t>
            </a:r>
            <a:r>
              <a:rPr lang="en-US" altLang="ko-KR" b="1" spc="-300" dirty="0">
                <a:solidFill>
                  <a:srgbClr val="413D3D"/>
                </a:solidFill>
                <a:latin typeface="+mn-ea"/>
              </a:rPr>
              <a:t>, </a:t>
            </a:r>
            <a:r>
              <a:rPr lang="ko-KR" altLang="en-US" b="1" spc="-300" dirty="0">
                <a:solidFill>
                  <a:srgbClr val="413D3D"/>
                </a:solidFill>
                <a:latin typeface="+mn-ea"/>
              </a:rPr>
              <a:t>홈 화면</a:t>
            </a:r>
            <a:endParaRPr lang="en-US" altLang="ko-KR" b="1" spc="-300" dirty="0">
              <a:solidFill>
                <a:srgbClr val="413D3D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7309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217920"/>
            <a:ext cx="12190476" cy="640080"/>
            <a:chOff x="0" y="7869239"/>
            <a:chExt cx="18285714" cy="2416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869239"/>
              <a:ext cx="18285714" cy="2416476"/>
            </a:xfrm>
            <a:prstGeom prst="rect">
              <a:avLst/>
            </a:prstGeom>
            <a:solidFill>
              <a:schemeClr val="bg1"/>
            </a:solidFill>
          </p:spPr>
        </p:pic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2E32AA6-D8EA-4CEF-88B5-7E861F349225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스크린샷, 노랑, 텍스트, 직사각형이(가) 표시된 사진&#10;&#10;자동 생성된 설명">
            <a:extLst>
              <a:ext uri="{FF2B5EF4-FFF2-40B4-BE49-F238E27FC236}">
                <a16:creationId xmlns:a16="http://schemas.microsoft.com/office/drawing/2014/main" id="{D4FEA444-49D8-2430-4F35-FB518C6975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597" y="1155941"/>
            <a:ext cx="2743557" cy="4870176"/>
          </a:xfrm>
          <a:prstGeom prst="rect">
            <a:avLst/>
          </a:prstGeom>
        </p:spPr>
      </p:pic>
      <p:pic>
        <p:nvPicPr>
          <p:cNvPr id="6" name="그림 5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4334434F-1584-6829-E12B-54ED5F5ADD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8" t="3563" r="3271" b="21726"/>
          <a:stretch/>
        </p:blipFill>
        <p:spPr>
          <a:xfrm>
            <a:off x="4754605" y="1045284"/>
            <a:ext cx="6468224" cy="49289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4B5053-5EE3-348B-38FF-837E9EDA35E5}"/>
              </a:ext>
            </a:extLst>
          </p:cNvPr>
          <p:cNvSpPr txBox="1"/>
          <p:nvPr/>
        </p:nvSpPr>
        <p:spPr>
          <a:xfrm>
            <a:off x="1045237" y="33993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spc="-300" dirty="0">
                <a:solidFill>
                  <a:srgbClr val="413D3D"/>
                </a:solidFill>
                <a:latin typeface="+mn-ea"/>
              </a:rPr>
              <a:t>04.</a:t>
            </a:r>
            <a:r>
              <a:rPr lang="ko-KR" altLang="en-US" sz="2400" b="1" spc="-300" dirty="0">
                <a:solidFill>
                  <a:srgbClr val="413D3D"/>
                </a:solidFill>
                <a:latin typeface="+mn-ea"/>
              </a:rPr>
              <a:t> 현재 진행 상황 </a:t>
            </a:r>
            <a:r>
              <a:rPr lang="en-US" altLang="ko-KR" sz="2400" b="1" spc="-300" dirty="0">
                <a:solidFill>
                  <a:srgbClr val="413D3D"/>
                </a:solidFill>
                <a:latin typeface="+mn-ea"/>
              </a:rPr>
              <a:t> </a:t>
            </a:r>
            <a:r>
              <a:rPr lang="en-US" altLang="ko-KR" b="1" spc="-300" dirty="0">
                <a:solidFill>
                  <a:srgbClr val="413D3D"/>
                </a:solidFill>
                <a:latin typeface="+mn-ea"/>
              </a:rPr>
              <a:t>(2)</a:t>
            </a:r>
            <a:r>
              <a:rPr lang="ko-KR" altLang="en-US" b="1" spc="-300" dirty="0">
                <a:solidFill>
                  <a:srgbClr val="413D3D"/>
                </a:solidFill>
                <a:latin typeface="+mn-ea"/>
              </a:rPr>
              <a:t> 화면구현</a:t>
            </a:r>
            <a:r>
              <a:rPr lang="en-US" altLang="ko-KR" b="1" spc="-300" dirty="0">
                <a:solidFill>
                  <a:srgbClr val="413D3D"/>
                </a:solidFill>
                <a:latin typeface="+mn-ea"/>
              </a:rPr>
              <a:t>, </a:t>
            </a:r>
            <a:r>
              <a:rPr lang="ko-KR" altLang="en-US" b="1" spc="-300" dirty="0">
                <a:solidFill>
                  <a:srgbClr val="413D3D"/>
                </a:solidFill>
                <a:latin typeface="+mn-ea"/>
              </a:rPr>
              <a:t>컬렉션</a:t>
            </a:r>
            <a:endParaRPr lang="en-US" altLang="ko-KR" b="1" spc="-300" dirty="0">
              <a:solidFill>
                <a:srgbClr val="413D3D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6748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217920"/>
            <a:ext cx="12190476" cy="640080"/>
            <a:chOff x="0" y="7869239"/>
            <a:chExt cx="18285714" cy="2416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869239"/>
              <a:ext cx="18285714" cy="2416476"/>
            </a:xfrm>
            <a:prstGeom prst="rect">
              <a:avLst/>
            </a:prstGeom>
            <a:solidFill>
              <a:schemeClr val="bg1"/>
            </a:solidFill>
          </p:spPr>
        </p:pic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2E32AA6-D8EA-4CEF-88B5-7E861F349225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3560F95-1723-4945-9095-1AE394385B4C}"/>
              </a:ext>
            </a:extLst>
          </p:cNvPr>
          <p:cNvSpPr txBox="1"/>
          <p:nvPr/>
        </p:nvSpPr>
        <p:spPr>
          <a:xfrm>
            <a:off x="1045237" y="33993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spc="-300" dirty="0">
                <a:solidFill>
                  <a:srgbClr val="413D3D"/>
                </a:solidFill>
                <a:latin typeface="+mn-ea"/>
              </a:rPr>
              <a:t>04.</a:t>
            </a:r>
            <a:r>
              <a:rPr lang="ko-KR" altLang="en-US" sz="2400" b="1" spc="-300" dirty="0">
                <a:solidFill>
                  <a:srgbClr val="413D3D"/>
                </a:solidFill>
                <a:latin typeface="+mn-ea"/>
              </a:rPr>
              <a:t> 현재 진행 상황 </a:t>
            </a:r>
            <a:r>
              <a:rPr lang="en-US" altLang="ko-KR" sz="2400" b="1" spc="-300" dirty="0">
                <a:solidFill>
                  <a:srgbClr val="413D3D"/>
                </a:solidFill>
                <a:latin typeface="+mn-ea"/>
              </a:rPr>
              <a:t> </a:t>
            </a:r>
            <a:r>
              <a:rPr lang="en-US" altLang="ko-KR" b="1" spc="-300" dirty="0">
                <a:solidFill>
                  <a:srgbClr val="413D3D"/>
                </a:solidFill>
                <a:latin typeface="+mn-ea"/>
              </a:rPr>
              <a:t>(2)</a:t>
            </a:r>
            <a:r>
              <a:rPr lang="ko-KR" altLang="en-US" b="1" spc="-300" dirty="0">
                <a:solidFill>
                  <a:srgbClr val="413D3D"/>
                </a:solidFill>
                <a:latin typeface="+mn-ea"/>
              </a:rPr>
              <a:t> 화면구현</a:t>
            </a:r>
            <a:r>
              <a:rPr lang="en-US" altLang="ko-KR" b="1" spc="-300" dirty="0">
                <a:solidFill>
                  <a:srgbClr val="413D3D"/>
                </a:solidFill>
                <a:latin typeface="+mn-ea"/>
              </a:rPr>
              <a:t>, </a:t>
            </a:r>
            <a:r>
              <a:rPr lang="ko-KR" altLang="en-US" b="1" spc="-300" dirty="0">
                <a:solidFill>
                  <a:srgbClr val="413D3D"/>
                </a:solidFill>
                <a:latin typeface="+mn-ea"/>
              </a:rPr>
              <a:t>글 작성</a:t>
            </a:r>
            <a:endParaRPr lang="en-US" altLang="ko-KR" b="1" spc="-300" dirty="0">
              <a:solidFill>
                <a:srgbClr val="413D3D"/>
              </a:solidFill>
              <a:latin typeface="+mn-ea"/>
            </a:endParaRPr>
          </a:p>
        </p:txBody>
      </p:sp>
      <p:pic>
        <p:nvPicPr>
          <p:cNvPr id="8" name="그림 7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B60D36DF-3C40-6B6B-6E1F-1A32CC0394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4" r="5887" b="26539"/>
          <a:stretch/>
        </p:blipFill>
        <p:spPr>
          <a:xfrm>
            <a:off x="4646978" y="1100426"/>
            <a:ext cx="5890181" cy="4657147"/>
          </a:xfrm>
          <a:prstGeom prst="rect">
            <a:avLst/>
          </a:prstGeom>
        </p:spPr>
      </p:pic>
      <p:pic>
        <p:nvPicPr>
          <p:cNvPr id="7" name="그림 6" descr="텍스트, 스크린샷, 번호, 도표이(가) 표시된 사진&#10;&#10;자동 생성된 설명">
            <a:extLst>
              <a:ext uri="{FF2B5EF4-FFF2-40B4-BE49-F238E27FC236}">
                <a16:creationId xmlns:a16="http://schemas.microsoft.com/office/drawing/2014/main" id="{0AEBF284-EA34-45FE-0EDF-C4CF61B93D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517" y="1100426"/>
            <a:ext cx="2300103" cy="500287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65CC2BD-7C11-D305-3B87-C1C9D1087B35}"/>
              </a:ext>
            </a:extLst>
          </p:cNvPr>
          <p:cNvSpPr/>
          <p:nvPr/>
        </p:nvSpPr>
        <p:spPr>
          <a:xfrm>
            <a:off x="2598234" y="4315522"/>
            <a:ext cx="1182029" cy="334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949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6654E3-EBD7-4AD0-9E41-F46E089DA9F7}"/>
              </a:ext>
            </a:extLst>
          </p:cNvPr>
          <p:cNvSpPr txBox="1"/>
          <p:nvPr/>
        </p:nvSpPr>
        <p:spPr>
          <a:xfrm>
            <a:off x="1051153" y="120275"/>
            <a:ext cx="3192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5D5757"/>
                </a:solidFill>
                <a:latin typeface="+mn-ea"/>
              </a:rPr>
              <a:t>Contents</a:t>
            </a:r>
            <a:endParaRPr lang="ko-KR" altLang="en-US" sz="4800" b="1" dirty="0">
              <a:solidFill>
                <a:srgbClr val="5D5757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A89FEA-87BD-493C-A5DF-4590499B3823}"/>
              </a:ext>
            </a:extLst>
          </p:cNvPr>
          <p:cNvSpPr txBox="1"/>
          <p:nvPr/>
        </p:nvSpPr>
        <p:spPr>
          <a:xfrm>
            <a:off x="4243346" y="2049038"/>
            <a:ext cx="3305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5D5757"/>
                </a:solidFill>
                <a:latin typeface="+mn-ea"/>
              </a:rPr>
              <a:t>01. </a:t>
            </a:r>
            <a:r>
              <a:rPr lang="ko-KR" altLang="en-US" sz="3200" b="1" dirty="0">
                <a:solidFill>
                  <a:srgbClr val="5D5757"/>
                </a:solidFill>
                <a:latin typeface="+mn-ea"/>
              </a:rPr>
              <a:t>기획</a:t>
            </a:r>
            <a:endParaRPr lang="ko-KR" altLang="en-US" sz="2200" b="1" dirty="0">
              <a:solidFill>
                <a:srgbClr val="5D5757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8D2C94-6B29-4948-A948-99067B5B082F}"/>
              </a:ext>
            </a:extLst>
          </p:cNvPr>
          <p:cNvSpPr/>
          <p:nvPr/>
        </p:nvSpPr>
        <p:spPr>
          <a:xfrm>
            <a:off x="1" y="0"/>
            <a:ext cx="1068705" cy="6858000"/>
          </a:xfrm>
          <a:prstGeom prst="rect">
            <a:avLst/>
          </a:prstGeom>
          <a:solidFill>
            <a:srgbClr val="FFD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B6FB3C5-F359-4DF5-AB7F-FDCB8D2DDCD9}"/>
              </a:ext>
            </a:extLst>
          </p:cNvPr>
          <p:cNvGrpSpPr/>
          <p:nvPr/>
        </p:nvGrpSpPr>
        <p:grpSpPr>
          <a:xfrm>
            <a:off x="3773367" y="782424"/>
            <a:ext cx="142242" cy="5561815"/>
            <a:chOff x="4829166" y="329938"/>
            <a:chExt cx="142242" cy="556181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384339C-8AA0-4B30-98A1-29392DA745B5}"/>
                </a:ext>
              </a:extLst>
            </p:cNvPr>
            <p:cNvSpPr/>
            <p:nvPr/>
          </p:nvSpPr>
          <p:spPr>
            <a:xfrm flipH="1">
              <a:off x="4877429" y="329938"/>
              <a:ext cx="45719" cy="556181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E9C29C12-E5D4-422F-99D1-609EB3A9EA4B}"/>
                </a:ext>
              </a:extLst>
            </p:cNvPr>
            <p:cNvSpPr/>
            <p:nvPr/>
          </p:nvSpPr>
          <p:spPr>
            <a:xfrm>
              <a:off x="4829167" y="1846926"/>
              <a:ext cx="142241" cy="1320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ECE9C5E-1F75-4DFD-9D5A-46D8025945F3}"/>
                </a:ext>
              </a:extLst>
            </p:cNvPr>
            <p:cNvSpPr/>
            <p:nvPr/>
          </p:nvSpPr>
          <p:spPr>
            <a:xfrm>
              <a:off x="4829166" y="3044804"/>
              <a:ext cx="142241" cy="1320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DCC13FB-979D-4B0D-93AE-0082D6898FBA}"/>
                </a:ext>
              </a:extLst>
            </p:cNvPr>
            <p:cNvSpPr/>
            <p:nvPr/>
          </p:nvSpPr>
          <p:spPr>
            <a:xfrm>
              <a:off x="4829166" y="4468278"/>
              <a:ext cx="142241" cy="1320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6B2F3CC-6B7C-4271-B366-A4CC8B16AF43}"/>
              </a:ext>
            </a:extLst>
          </p:cNvPr>
          <p:cNvGrpSpPr/>
          <p:nvPr/>
        </p:nvGrpSpPr>
        <p:grpSpPr>
          <a:xfrm>
            <a:off x="7873074" y="846213"/>
            <a:ext cx="144282" cy="5561816"/>
            <a:chOff x="8928873" y="377073"/>
            <a:chExt cx="144282" cy="5561816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E2E89B1-1683-4127-80C4-CB74E1C96D81}"/>
                </a:ext>
              </a:extLst>
            </p:cNvPr>
            <p:cNvSpPr/>
            <p:nvPr/>
          </p:nvSpPr>
          <p:spPr>
            <a:xfrm flipH="1">
              <a:off x="8980810" y="377073"/>
              <a:ext cx="45719" cy="556181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D59A6E98-DBDB-4553-9E12-3672532F1FE8}"/>
                </a:ext>
              </a:extLst>
            </p:cNvPr>
            <p:cNvSpPr/>
            <p:nvPr/>
          </p:nvSpPr>
          <p:spPr>
            <a:xfrm>
              <a:off x="8930914" y="1429960"/>
              <a:ext cx="142241" cy="1320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B0B86E5-1D47-4908-84BC-3D4C5FAE026F}"/>
                </a:ext>
              </a:extLst>
            </p:cNvPr>
            <p:cNvSpPr/>
            <p:nvPr/>
          </p:nvSpPr>
          <p:spPr>
            <a:xfrm>
              <a:off x="8928873" y="3733474"/>
              <a:ext cx="142241" cy="1320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272085C-D1C8-419C-8A46-DE1003C56DE3}"/>
                </a:ext>
              </a:extLst>
            </p:cNvPr>
            <p:cNvSpPr/>
            <p:nvPr/>
          </p:nvSpPr>
          <p:spPr>
            <a:xfrm>
              <a:off x="8928874" y="5024992"/>
              <a:ext cx="142241" cy="1320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745D61E-9333-431F-A039-D4AD3FF7D086}"/>
              </a:ext>
            </a:extLst>
          </p:cNvPr>
          <p:cNvSpPr txBox="1"/>
          <p:nvPr/>
        </p:nvSpPr>
        <p:spPr>
          <a:xfrm>
            <a:off x="4243346" y="3270943"/>
            <a:ext cx="3086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5D5757"/>
                </a:solidFill>
                <a:latin typeface="+mn-ea"/>
              </a:rPr>
              <a:t>02. </a:t>
            </a:r>
            <a:r>
              <a:rPr lang="ko-KR" altLang="en-US" sz="3200" b="1" dirty="0">
                <a:solidFill>
                  <a:srgbClr val="5D5757"/>
                </a:solidFill>
                <a:latin typeface="+mn-ea"/>
              </a:rPr>
              <a:t>서비스 개요</a:t>
            </a:r>
            <a:r>
              <a:rPr lang="en-US" altLang="ko-KR" sz="3200" b="1" dirty="0">
                <a:solidFill>
                  <a:srgbClr val="5D5757"/>
                </a:solidFill>
                <a:latin typeface="+mn-ea"/>
              </a:rPr>
              <a:t> </a:t>
            </a:r>
            <a:endParaRPr lang="ko-KR" altLang="en-US" sz="2200" b="1" dirty="0">
              <a:solidFill>
                <a:srgbClr val="5D5757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F98BDF-3A74-4B6B-9C5B-83BB66C22220}"/>
              </a:ext>
            </a:extLst>
          </p:cNvPr>
          <p:cNvSpPr txBox="1"/>
          <p:nvPr/>
        </p:nvSpPr>
        <p:spPr>
          <a:xfrm>
            <a:off x="8071006" y="1672753"/>
            <a:ext cx="3086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5D5757"/>
                </a:solidFill>
                <a:latin typeface="+mn-ea"/>
              </a:rPr>
              <a:t>04. </a:t>
            </a:r>
            <a:r>
              <a:rPr lang="ko-KR" altLang="en-US" sz="2400" b="1" dirty="0">
                <a:solidFill>
                  <a:srgbClr val="5D5757"/>
                </a:solidFill>
                <a:latin typeface="+mn-ea"/>
              </a:rPr>
              <a:t>현재 진행 상황</a:t>
            </a:r>
            <a:endParaRPr lang="ko-KR" altLang="en-US" sz="2200" b="1" dirty="0">
              <a:solidFill>
                <a:srgbClr val="5D5757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46EF69-2324-4A9B-9328-B557E4FAA01E}"/>
              </a:ext>
            </a:extLst>
          </p:cNvPr>
          <p:cNvSpPr txBox="1"/>
          <p:nvPr/>
        </p:nvSpPr>
        <p:spPr>
          <a:xfrm>
            <a:off x="4243346" y="4706183"/>
            <a:ext cx="3086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5D5757"/>
                </a:solidFill>
                <a:latin typeface="+mn-ea"/>
              </a:rPr>
              <a:t>03. </a:t>
            </a:r>
            <a:r>
              <a:rPr lang="ko-KR" altLang="en-US" sz="3200" b="1" dirty="0">
                <a:solidFill>
                  <a:srgbClr val="5D5757"/>
                </a:solidFill>
                <a:latin typeface="+mn-ea"/>
              </a:rPr>
              <a:t> 사용 기술</a:t>
            </a:r>
            <a:endParaRPr lang="ko-KR" altLang="en-US" sz="2200" b="1" dirty="0">
              <a:solidFill>
                <a:srgbClr val="5D5757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71E006-7037-4493-A3C1-5FBE3DA49223}"/>
              </a:ext>
            </a:extLst>
          </p:cNvPr>
          <p:cNvSpPr txBox="1"/>
          <p:nvPr/>
        </p:nvSpPr>
        <p:spPr>
          <a:xfrm>
            <a:off x="8063579" y="3921353"/>
            <a:ext cx="30861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5D5757"/>
                </a:solidFill>
                <a:latin typeface="+mn-ea"/>
              </a:rPr>
              <a:t>06.</a:t>
            </a:r>
            <a:r>
              <a:rPr lang="ko-KR" altLang="en-US" sz="3200" b="1" dirty="0">
                <a:solidFill>
                  <a:srgbClr val="5D5757"/>
                </a:solidFill>
                <a:latin typeface="+mn-ea"/>
              </a:rPr>
              <a:t> 보완 사항</a:t>
            </a:r>
            <a:endParaRPr lang="en-US" altLang="ko-KR" sz="3200" b="1" dirty="0">
              <a:solidFill>
                <a:srgbClr val="5D5757"/>
              </a:solidFill>
              <a:latin typeface="+mn-ea"/>
            </a:endParaRPr>
          </a:p>
          <a:p>
            <a:r>
              <a:rPr lang="en-US" altLang="ko-KR" sz="3200" b="1" dirty="0">
                <a:solidFill>
                  <a:srgbClr val="5D5757"/>
                </a:solidFill>
                <a:latin typeface="+mn-ea"/>
              </a:rPr>
              <a:t> </a:t>
            </a:r>
            <a:endParaRPr lang="ko-KR" altLang="en-US" sz="2200" b="1" dirty="0">
              <a:solidFill>
                <a:srgbClr val="5D5757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E36370-5B42-4591-AFA8-15F1DFF328E8}"/>
              </a:ext>
            </a:extLst>
          </p:cNvPr>
          <p:cNvSpPr txBox="1"/>
          <p:nvPr/>
        </p:nvSpPr>
        <p:spPr>
          <a:xfrm>
            <a:off x="8063578" y="5333824"/>
            <a:ext cx="3844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5D5757"/>
                </a:solidFill>
                <a:latin typeface="+mn-ea"/>
              </a:rPr>
              <a:t>07. </a:t>
            </a:r>
            <a:r>
              <a:rPr lang="ko-KR" altLang="en-US" sz="3200" b="1" dirty="0">
                <a:solidFill>
                  <a:srgbClr val="5D5757"/>
                </a:solidFill>
                <a:latin typeface="+mn-ea"/>
              </a:rPr>
              <a:t>향 후 일정</a:t>
            </a:r>
            <a:endParaRPr lang="ko-KR" altLang="en-US" sz="2200" b="1" dirty="0">
              <a:solidFill>
                <a:srgbClr val="5D5757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24E196-C6A9-41C5-0682-6B79805C22C9}"/>
              </a:ext>
            </a:extLst>
          </p:cNvPr>
          <p:cNvSpPr txBox="1"/>
          <p:nvPr/>
        </p:nvSpPr>
        <p:spPr>
          <a:xfrm>
            <a:off x="8779274" y="2199502"/>
            <a:ext cx="31291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kumimoji="1" lang="ko-KR" altLang="en-US" sz="1400" dirty="0"/>
              <a:t>협업 환경 세팅</a:t>
            </a:r>
            <a:endParaRPr kumimoji="1" lang="en-US" altLang="ko-KR" sz="1400" dirty="0"/>
          </a:p>
          <a:p>
            <a:pPr marL="342900" indent="-342900">
              <a:buAutoNum type="arabicParenBoth"/>
            </a:pPr>
            <a:r>
              <a:rPr kumimoji="1" lang="ko-KR" altLang="en-US" sz="1400" dirty="0"/>
              <a:t>화면 구현</a:t>
            </a:r>
            <a:endParaRPr kumimoji="1" lang="en-US" altLang="ko-KR" sz="1400" dirty="0"/>
          </a:p>
          <a:p>
            <a:pPr marL="342900" indent="-342900">
              <a:buAutoNum type="arabicParenBoth"/>
            </a:pPr>
            <a:r>
              <a:rPr kumimoji="1" lang="ko-KR" altLang="en-US" sz="1400" dirty="0"/>
              <a:t>프로토타입</a:t>
            </a:r>
            <a:endParaRPr kumimoji="1" lang="en-US" altLang="ko-KR" sz="1400" dirty="0"/>
          </a:p>
          <a:p>
            <a:pPr marL="342900" indent="-342900">
              <a:buAutoNum type="arabicParenBoth"/>
            </a:pPr>
            <a:r>
              <a:rPr kumimoji="1" lang="ko-KR" altLang="en-US" sz="1400" dirty="0" err="1"/>
              <a:t>파이어베이스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DB </a:t>
            </a:r>
            <a:r>
              <a:rPr kumimoji="1" lang="ko-KR" altLang="en-US" sz="1400" dirty="0"/>
              <a:t>설계</a:t>
            </a:r>
            <a:endParaRPr kumimoji="1" lang="ko-Kore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45A640-8F23-3543-7A5B-994B2481297D}"/>
              </a:ext>
            </a:extLst>
          </p:cNvPr>
          <p:cNvSpPr txBox="1"/>
          <p:nvPr/>
        </p:nvSpPr>
        <p:spPr>
          <a:xfrm>
            <a:off x="8779275" y="4407548"/>
            <a:ext cx="26078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kumimoji="1" lang="ko-KR" altLang="en-US" sz="1400" dirty="0"/>
              <a:t>안전성 보완</a:t>
            </a:r>
            <a:endParaRPr kumimoji="1" lang="en-US" altLang="ko-KR" sz="1400" dirty="0"/>
          </a:p>
          <a:p>
            <a:pPr marL="342900" indent="-342900">
              <a:buAutoNum type="arabicParenBoth"/>
            </a:pPr>
            <a:r>
              <a:rPr kumimoji="1" lang="ko-KR" altLang="en-US" sz="1400" dirty="0"/>
              <a:t>해시태그 기능 적용</a:t>
            </a:r>
            <a:endParaRPr kumimoji="1" lang="en-US" altLang="ko-KR" sz="1400" dirty="0"/>
          </a:p>
          <a:p>
            <a:pPr marL="342900" indent="-342900">
              <a:buAutoNum type="arabicParenBoth"/>
            </a:pPr>
            <a:r>
              <a:rPr kumimoji="1" lang="ko-KR" altLang="en-US" sz="1400" dirty="0"/>
              <a:t>전체적 컨셉 적용</a:t>
            </a:r>
            <a:endParaRPr kumimoji="1" lang="en-US" altLang="ko-KR" sz="1400" dirty="0"/>
          </a:p>
          <a:p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61654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217920"/>
            <a:ext cx="12190476" cy="640080"/>
            <a:chOff x="0" y="7869239"/>
            <a:chExt cx="18285714" cy="2416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869239"/>
              <a:ext cx="18285714" cy="2416476"/>
            </a:xfrm>
            <a:prstGeom prst="rect">
              <a:avLst/>
            </a:prstGeom>
            <a:solidFill>
              <a:schemeClr val="bg1"/>
            </a:solidFill>
          </p:spPr>
        </p:pic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2E32AA6-D8EA-4CEF-88B5-7E861F349225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BDD9F211-F35B-C8EB-D071-18FB7A734B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6" r="20739" b="23366"/>
          <a:stretch/>
        </p:blipFill>
        <p:spPr>
          <a:xfrm>
            <a:off x="5536142" y="623008"/>
            <a:ext cx="4457700" cy="488018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088A738D-C139-DAC2-5358-2231AB78948C}"/>
              </a:ext>
            </a:extLst>
          </p:cNvPr>
          <p:cNvGrpSpPr/>
          <p:nvPr/>
        </p:nvGrpSpPr>
        <p:grpSpPr>
          <a:xfrm>
            <a:off x="1971207" y="1163246"/>
            <a:ext cx="2963871" cy="4450278"/>
            <a:chOff x="1478289" y="1213172"/>
            <a:chExt cx="2963871" cy="4450278"/>
          </a:xfrm>
        </p:grpSpPr>
        <p:pic>
          <p:nvPicPr>
            <p:cNvPr id="5" name="그림 4" descr="텍스트, 스크린샷, 번호, 폰트이(가) 표시된 사진&#10;&#10;자동 생성된 설명">
              <a:extLst>
                <a:ext uri="{FF2B5EF4-FFF2-40B4-BE49-F238E27FC236}">
                  <a16:creationId xmlns:a16="http://schemas.microsoft.com/office/drawing/2014/main" id="{3B2B8160-30DE-4786-AE98-7D3634B201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659"/>
            <a:stretch/>
          </p:blipFill>
          <p:spPr>
            <a:xfrm>
              <a:off x="1478290" y="5063068"/>
              <a:ext cx="2963870" cy="600382"/>
            </a:xfrm>
            <a:prstGeom prst="rect">
              <a:avLst/>
            </a:prstGeom>
          </p:spPr>
        </p:pic>
        <p:pic>
          <p:nvPicPr>
            <p:cNvPr id="4" name="그림 3" descr="텍스트, 스크린샷, 번호, 폰트이(가) 표시된 사진&#10;&#10;자동 생성된 설명">
              <a:extLst>
                <a:ext uri="{FF2B5EF4-FFF2-40B4-BE49-F238E27FC236}">
                  <a16:creationId xmlns:a16="http://schemas.microsoft.com/office/drawing/2014/main" id="{70967997-C3A9-CEDC-DF1A-C00918CF6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8289" y="1213172"/>
              <a:ext cx="2963870" cy="384989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FB20347-DE0B-CD6B-5C62-1753B7BB8956}"/>
              </a:ext>
            </a:extLst>
          </p:cNvPr>
          <p:cNvSpPr txBox="1"/>
          <p:nvPr/>
        </p:nvSpPr>
        <p:spPr>
          <a:xfrm>
            <a:off x="1045237" y="33993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spc="-300" dirty="0">
                <a:solidFill>
                  <a:srgbClr val="413D3D"/>
                </a:solidFill>
                <a:latin typeface="+mn-ea"/>
              </a:rPr>
              <a:t>04.</a:t>
            </a:r>
            <a:r>
              <a:rPr lang="ko-KR" altLang="en-US" sz="2400" b="1" spc="-300" dirty="0">
                <a:solidFill>
                  <a:srgbClr val="413D3D"/>
                </a:solidFill>
                <a:latin typeface="+mn-ea"/>
              </a:rPr>
              <a:t> 현재 진행 상황 </a:t>
            </a:r>
            <a:r>
              <a:rPr lang="en-US" altLang="ko-KR" sz="2400" b="1" spc="-300" dirty="0">
                <a:solidFill>
                  <a:srgbClr val="413D3D"/>
                </a:solidFill>
                <a:latin typeface="+mn-ea"/>
              </a:rPr>
              <a:t> </a:t>
            </a:r>
            <a:r>
              <a:rPr lang="en-US" altLang="ko-KR" b="1" spc="-300" dirty="0">
                <a:solidFill>
                  <a:srgbClr val="413D3D"/>
                </a:solidFill>
                <a:latin typeface="+mn-ea"/>
              </a:rPr>
              <a:t>(2)</a:t>
            </a:r>
            <a:r>
              <a:rPr lang="ko-KR" altLang="en-US" b="1" spc="-300" dirty="0">
                <a:solidFill>
                  <a:srgbClr val="413D3D"/>
                </a:solidFill>
                <a:latin typeface="+mn-ea"/>
              </a:rPr>
              <a:t> 화면구현 </a:t>
            </a:r>
            <a:r>
              <a:rPr lang="en-US" altLang="ko-KR" b="1" spc="-300" dirty="0">
                <a:solidFill>
                  <a:srgbClr val="413D3D"/>
                </a:solidFill>
                <a:latin typeface="+mn-ea"/>
              </a:rPr>
              <a:t>, </a:t>
            </a:r>
            <a:r>
              <a:rPr lang="ko-KR" altLang="en-US" b="1" spc="-300" dirty="0">
                <a:solidFill>
                  <a:srgbClr val="413D3D"/>
                </a:solidFill>
                <a:latin typeface="+mn-ea"/>
              </a:rPr>
              <a:t>마이페이지</a:t>
            </a:r>
            <a:endParaRPr lang="en-US" altLang="ko-KR" b="1" spc="-300" dirty="0">
              <a:solidFill>
                <a:srgbClr val="413D3D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76821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217920"/>
            <a:ext cx="12190476" cy="640080"/>
            <a:chOff x="0" y="7869239"/>
            <a:chExt cx="18285714" cy="2416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7869239"/>
              <a:ext cx="18285714" cy="2416476"/>
            </a:xfrm>
            <a:prstGeom prst="rect">
              <a:avLst/>
            </a:prstGeom>
            <a:solidFill>
              <a:schemeClr val="bg1"/>
            </a:solidFill>
          </p:spPr>
        </p:pic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2E32AA6-D8EA-4CEF-88B5-7E861F349225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3560F95-1723-4945-9095-1AE394385B4C}"/>
              </a:ext>
            </a:extLst>
          </p:cNvPr>
          <p:cNvSpPr txBox="1"/>
          <p:nvPr/>
        </p:nvSpPr>
        <p:spPr>
          <a:xfrm>
            <a:off x="1045237" y="339937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spc="-300" dirty="0">
                <a:solidFill>
                  <a:srgbClr val="413D3D"/>
                </a:solidFill>
                <a:latin typeface="+mn-ea"/>
              </a:rPr>
              <a:t>04.</a:t>
            </a:r>
            <a:r>
              <a:rPr lang="ko-KR" altLang="en-US" sz="2400" b="1" spc="-300" dirty="0">
                <a:solidFill>
                  <a:srgbClr val="413D3D"/>
                </a:solidFill>
                <a:latin typeface="+mn-ea"/>
              </a:rPr>
              <a:t> 현재 진행 상황 </a:t>
            </a:r>
            <a:endParaRPr lang="en-US" altLang="ko-KR" sz="2400" b="1" spc="-300" dirty="0">
              <a:solidFill>
                <a:srgbClr val="413D3D"/>
              </a:solidFill>
              <a:latin typeface="+mn-ea"/>
            </a:endParaRPr>
          </a:p>
          <a:p>
            <a:r>
              <a:rPr lang="en-US" altLang="ko-KR" b="1" spc="-300" dirty="0">
                <a:solidFill>
                  <a:srgbClr val="413D3D"/>
                </a:solidFill>
                <a:latin typeface="+mn-ea"/>
              </a:rPr>
              <a:t>	(3)</a:t>
            </a:r>
            <a:r>
              <a:rPr lang="ko-KR" altLang="en-US" b="1" spc="-300" dirty="0">
                <a:solidFill>
                  <a:srgbClr val="413D3D"/>
                </a:solidFill>
                <a:latin typeface="+mn-ea"/>
              </a:rPr>
              <a:t> 프로토타입</a:t>
            </a:r>
            <a:endParaRPr lang="en-US" altLang="ko-KR" b="1" spc="-300" dirty="0">
              <a:solidFill>
                <a:srgbClr val="413D3D"/>
              </a:solidFill>
              <a:latin typeface="+mn-ea"/>
            </a:endParaRPr>
          </a:p>
        </p:txBody>
      </p:sp>
      <p:pic>
        <p:nvPicPr>
          <p:cNvPr id="4" name="구디_기말 시연">
            <a:hlinkClick r:id="" action="ppaction://media"/>
            <a:extLst>
              <a:ext uri="{FF2B5EF4-FFF2-40B4-BE49-F238E27FC236}">
                <a16:creationId xmlns:a16="http://schemas.microsoft.com/office/drawing/2014/main" id="{4F831EB4-800E-43D4-0FC4-74282AFDB1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92590" y="169968"/>
            <a:ext cx="3666410" cy="651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5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217920"/>
            <a:ext cx="12190476" cy="640080"/>
            <a:chOff x="0" y="7869239"/>
            <a:chExt cx="18285714" cy="2416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869239"/>
              <a:ext cx="18285714" cy="2416476"/>
            </a:xfrm>
            <a:prstGeom prst="rect">
              <a:avLst/>
            </a:prstGeom>
            <a:solidFill>
              <a:schemeClr val="bg1"/>
            </a:solidFill>
          </p:spPr>
        </p:pic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2E32AA6-D8EA-4CEF-88B5-7E861F349225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3560F95-1723-4945-9095-1AE394385B4C}"/>
              </a:ext>
            </a:extLst>
          </p:cNvPr>
          <p:cNvSpPr txBox="1"/>
          <p:nvPr/>
        </p:nvSpPr>
        <p:spPr>
          <a:xfrm>
            <a:off x="1045237" y="339937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spc="-300" dirty="0">
                <a:solidFill>
                  <a:srgbClr val="413D3D"/>
                </a:solidFill>
                <a:latin typeface="+mn-ea"/>
              </a:rPr>
              <a:t>04.</a:t>
            </a:r>
            <a:r>
              <a:rPr lang="ko-KR" altLang="en-US" sz="2400" b="1" spc="-300" dirty="0">
                <a:solidFill>
                  <a:srgbClr val="413D3D"/>
                </a:solidFill>
                <a:latin typeface="+mn-ea"/>
              </a:rPr>
              <a:t> 현재 진행 상황 </a:t>
            </a:r>
            <a:endParaRPr lang="en-US" altLang="ko-KR" sz="2400" b="1" spc="-300" dirty="0">
              <a:solidFill>
                <a:srgbClr val="413D3D"/>
              </a:solidFill>
              <a:latin typeface="+mn-ea"/>
            </a:endParaRPr>
          </a:p>
          <a:p>
            <a:r>
              <a:rPr lang="en-US" altLang="ko-KR" b="1" spc="-300" dirty="0">
                <a:solidFill>
                  <a:srgbClr val="413D3D"/>
                </a:solidFill>
                <a:latin typeface="+mn-ea"/>
              </a:rPr>
              <a:t>	(3)</a:t>
            </a:r>
            <a:r>
              <a:rPr lang="ko-KR" altLang="en-US" b="1" spc="-300" dirty="0">
                <a:solidFill>
                  <a:srgbClr val="413D3D"/>
                </a:solidFill>
                <a:latin typeface="+mn-ea"/>
              </a:rPr>
              <a:t> </a:t>
            </a:r>
            <a:r>
              <a:rPr lang="ko-KR" altLang="en-US" b="1" spc="-300" dirty="0" err="1">
                <a:solidFill>
                  <a:srgbClr val="413D3D"/>
                </a:solidFill>
                <a:latin typeface="+mn-ea"/>
              </a:rPr>
              <a:t>파이어베이스</a:t>
            </a:r>
            <a:r>
              <a:rPr lang="ko-KR" altLang="en-US" b="1" spc="-300" dirty="0">
                <a:solidFill>
                  <a:srgbClr val="413D3D"/>
                </a:solidFill>
                <a:latin typeface="+mn-ea"/>
              </a:rPr>
              <a:t> </a:t>
            </a:r>
            <a:r>
              <a:rPr lang="en-US" altLang="ko-KR" b="1" spc="-300" dirty="0">
                <a:solidFill>
                  <a:srgbClr val="413D3D"/>
                </a:solidFill>
                <a:latin typeface="+mn-ea"/>
              </a:rPr>
              <a:t>DB </a:t>
            </a:r>
            <a:r>
              <a:rPr lang="ko-KR" altLang="en-US" b="1" spc="-300" dirty="0">
                <a:solidFill>
                  <a:srgbClr val="413D3D"/>
                </a:solidFill>
                <a:latin typeface="+mn-ea"/>
              </a:rPr>
              <a:t>설계</a:t>
            </a:r>
            <a:endParaRPr lang="en-US" altLang="ko-KR" b="1" spc="-300" dirty="0">
              <a:solidFill>
                <a:srgbClr val="413D3D"/>
              </a:solidFill>
              <a:latin typeface="+mn-ea"/>
            </a:endParaRPr>
          </a:p>
        </p:txBody>
      </p:sp>
      <p:pic>
        <p:nvPicPr>
          <p:cNvPr id="4" name="그림 3" descr="스크린샷, 텍스트, 소프트웨어이(가) 표시된 사진&#10;&#10;자동 생성된 설명">
            <a:extLst>
              <a:ext uri="{FF2B5EF4-FFF2-40B4-BE49-F238E27FC236}">
                <a16:creationId xmlns:a16="http://schemas.microsoft.com/office/drawing/2014/main" id="{636440B1-423D-CC4B-D95D-701E449FC3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99" y="1372685"/>
            <a:ext cx="9160933" cy="4936602"/>
          </a:xfrm>
          <a:prstGeom prst="rect">
            <a:avLst/>
          </a:prstGeom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C799D4D4-7485-17A6-DD7A-661D4B517116}"/>
              </a:ext>
            </a:extLst>
          </p:cNvPr>
          <p:cNvSpPr/>
          <p:nvPr/>
        </p:nvSpPr>
        <p:spPr>
          <a:xfrm>
            <a:off x="1316245" y="2119088"/>
            <a:ext cx="1566506" cy="47621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61716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217920"/>
            <a:ext cx="12190476" cy="640080"/>
            <a:chOff x="0" y="7869239"/>
            <a:chExt cx="18285714" cy="2416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869239"/>
              <a:ext cx="18285714" cy="2416476"/>
            </a:xfrm>
            <a:prstGeom prst="rect">
              <a:avLst/>
            </a:prstGeom>
            <a:solidFill>
              <a:schemeClr val="bg1"/>
            </a:solidFill>
          </p:spPr>
        </p:pic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2E32AA6-D8EA-4CEF-88B5-7E861F349225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3560F95-1723-4945-9095-1AE394385B4C}"/>
              </a:ext>
            </a:extLst>
          </p:cNvPr>
          <p:cNvSpPr txBox="1"/>
          <p:nvPr/>
        </p:nvSpPr>
        <p:spPr>
          <a:xfrm>
            <a:off x="1045237" y="339937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spc="-300" dirty="0">
                <a:solidFill>
                  <a:srgbClr val="413D3D"/>
                </a:solidFill>
                <a:latin typeface="+mn-ea"/>
              </a:rPr>
              <a:t>04.</a:t>
            </a:r>
            <a:r>
              <a:rPr lang="ko-KR" altLang="en-US" sz="2400" b="1" spc="-300" dirty="0">
                <a:solidFill>
                  <a:srgbClr val="413D3D"/>
                </a:solidFill>
                <a:latin typeface="+mn-ea"/>
              </a:rPr>
              <a:t> 현재 진행 상황 </a:t>
            </a:r>
            <a:endParaRPr lang="en-US" altLang="ko-KR" sz="2400" b="1" spc="-300" dirty="0">
              <a:solidFill>
                <a:srgbClr val="413D3D"/>
              </a:solidFill>
              <a:latin typeface="+mn-ea"/>
            </a:endParaRPr>
          </a:p>
          <a:p>
            <a:r>
              <a:rPr lang="en-US" altLang="ko-KR" b="1" spc="-300" dirty="0">
                <a:solidFill>
                  <a:srgbClr val="413D3D"/>
                </a:solidFill>
                <a:latin typeface="+mn-ea"/>
              </a:rPr>
              <a:t>	(3)</a:t>
            </a:r>
            <a:r>
              <a:rPr lang="ko-KR" altLang="en-US" b="1" spc="-300" dirty="0">
                <a:solidFill>
                  <a:srgbClr val="413D3D"/>
                </a:solidFill>
                <a:latin typeface="+mn-ea"/>
              </a:rPr>
              <a:t> </a:t>
            </a:r>
            <a:r>
              <a:rPr lang="ko-KR" altLang="en-US" b="1" spc="-300" dirty="0" err="1">
                <a:solidFill>
                  <a:srgbClr val="413D3D"/>
                </a:solidFill>
                <a:latin typeface="+mn-ea"/>
              </a:rPr>
              <a:t>파이어베이스</a:t>
            </a:r>
            <a:r>
              <a:rPr lang="ko-KR" altLang="en-US" b="1" spc="-300" dirty="0">
                <a:solidFill>
                  <a:srgbClr val="413D3D"/>
                </a:solidFill>
                <a:latin typeface="+mn-ea"/>
              </a:rPr>
              <a:t> </a:t>
            </a:r>
            <a:r>
              <a:rPr lang="en-US" altLang="ko-KR" b="1" spc="-300" dirty="0">
                <a:solidFill>
                  <a:srgbClr val="413D3D"/>
                </a:solidFill>
                <a:latin typeface="+mn-ea"/>
              </a:rPr>
              <a:t>DB </a:t>
            </a:r>
            <a:r>
              <a:rPr lang="ko-KR" altLang="en-US" b="1" spc="-300" dirty="0">
                <a:solidFill>
                  <a:srgbClr val="413D3D"/>
                </a:solidFill>
                <a:latin typeface="+mn-ea"/>
              </a:rPr>
              <a:t>설계</a:t>
            </a:r>
            <a:endParaRPr lang="en-US" altLang="ko-KR" b="1" spc="-300" dirty="0">
              <a:solidFill>
                <a:srgbClr val="413D3D"/>
              </a:solidFill>
              <a:latin typeface="+mn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40EECB0-4629-5E37-C5BC-FD0437EA47B1}"/>
              </a:ext>
            </a:extLst>
          </p:cNvPr>
          <p:cNvGrpSpPr/>
          <p:nvPr/>
        </p:nvGrpSpPr>
        <p:grpSpPr>
          <a:xfrm>
            <a:off x="1378935" y="2928028"/>
            <a:ext cx="2717153" cy="914400"/>
            <a:chOff x="1045237" y="1642872"/>
            <a:chExt cx="2717153" cy="914400"/>
          </a:xfrm>
        </p:grpSpPr>
        <p:pic>
          <p:nvPicPr>
            <p:cNvPr id="5" name="그래픽 4" descr="폴더 단색으로 채워진">
              <a:extLst>
                <a:ext uri="{FF2B5EF4-FFF2-40B4-BE49-F238E27FC236}">
                  <a16:creationId xmlns:a16="http://schemas.microsoft.com/office/drawing/2014/main" id="{CB9BD91E-DF07-9F70-68BB-F6C06874D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45237" y="1642872"/>
              <a:ext cx="914400" cy="9144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255A63-A9B2-7DEC-984E-016F37DAFBB1}"/>
                </a:ext>
              </a:extLst>
            </p:cNvPr>
            <p:cNvSpPr txBox="1"/>
            <p:nvPr/>
          </p:nvSpPr>
          <p:spPr>
            <a:xfrm>
              <a:off x="1104534" y="1924894"/>
              <a:ext cx="26578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Users</a:t>
              </a:r>
              <a:endParaRPr kumimoji="1" lang="ko-Kore-KR" altLang="en-US" dirty="0"/>
            </a:p>
          </p:txBody>
        </p:sp>
      </p:grp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BA87204-3865-061B-1C02-790BCE8560F0}"/>
              </a:ext>
            </a:extLst>
          </p:cNvPr>
          <p:cNvCxnSpPr>
            <a:cxnSpLocks/>
          </p:cNvCxnSpPr>
          <p:nvPr/>
        </p:nvCxnSpPr>
        <p:spPr>
          <a:xfrm>
            <a:off x="2523662" y="3385228"/>
            <a:ext cx="33810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60AE2177-B567-8480-8670-219483C67E25}"/>
              </a:ext>
            </a:extLst>
          </p:cNvPr>
          <p:cNvCxnSpPr>
            <a:cxnSpLocks/>
          </p:cNvCxnSpPr>
          <p:nvPr/>
        </p:nvCxnSpPr>
        <p:spPr>
          <a:xfrm>
            <a:off x="2865739" y="1633890"/>
            <a:ext cx="47339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5CA974EF-FE3D-4D04-2C19-A1772A0F477E}"/>
              </a:ext>
            </a:extLst>
          </p:cNvPr>
          <p:cNvCxnSpPr>
            <a:cxnSpLocks/>
          </p:cNvCxnSpPr>
          <p:nvPr/>
        </p:nvCxnSpPr>
        <p:spPr>
          <a:xfrm>
            <a:off x="2861763" y="5950162"/>
            <a:ext cx="47339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FFD3AFBF-77E3-0763-AFD5-9A901E0B3A10}"/>
              </a:ext>
            </a:extLst>
          </p:cNvPr>
          <p:cNvCxnSpPr>
            <a:cxnSpLocks/>
          </p:cNvCxnSpPr>
          <p:nvPr/>
        </p:nvCxnSpPr>
        <p:spPr>
          <a:xfrm flipH="1">
            <a:off x="2861763" y="1633890"/>
            <a:ext cx="3976" cy="43162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8DA7274-4397-4BB0-6ADF-FE41E7044DBF}"/>
              </a:ext>
            </a:extLst>
          </p:cNvPr>
          <p:cNvGrpSpPr/>
          <p:nvPr/>
        </p:nvGrpSpPr>
        <p:grpSpPr>
          <a:xfrm>
            <a:off x="3483562" y="4457700"/>
            <a:ext cx="1600427" cy="513174"/>
            <a:chOff x="7595445" y="1657002"/>
            <a:chExt cx="1600427" cy="513174"/>
          </a:xfrm>
        </p:grpSpPr>
        <p:pic>
          <p:nvPicPr>
            <p:cNvPr id="51" name="그래픽 50" descr="용지 단색으로 채워진">
              <a:extLst>
                <a:ext uri="{FF2B5EF4-FFF2-40B4-BE49-F238E27FC236}">
                  <a16:creationId xmlns:a16="http://schemas.microsoft.com/office/drawing/2014/main" id="{1D507E94-57A2-A9B6-9530-83161234B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44840" y="1657002"/>
              <a:ext cx="513174" cy="513174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9261228-54D1-9E34-8C29-6DE04D7B5111}"/>
                </a:ext>
              </a:extLst>
            </p:cNvPr>
            <p:cNvSpPr txBox="1"/>
            <p:nvPr/>
          </p:nvSpPr>
          <p:spPr>
            <a:xfrm>
              <a:off x="7595445" y="1790962"/>
              <a:ext cx="16004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 err="1"/>
                <a:t>userId</a:t>
              </a:r>
              <a:endParaRPr kumimoji="1" lang="ko-Kore-KR" altLang="en-US" sz="1200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88DE690-463D-F63A-2F3E-6A4B575EAF0A}"/>
              </a:ext>
            </a:extLst>
          </p:cNvPr>
          <p:cNvGrpSpPr/>
          <p:nvPr/>
        </p:nvGrpSpPr>
        <p:grpSpPr>
          <a:xfrm>
            <a:off x="3438144" y="1152714"/>
            <a:ext cx="2657856" cy="914400"/>
            <a:chOff x="1020853" y="1642872"/>
            <a:chExt cx="2657856" cy="914400"/>
          </a:xfrm>
        </p:grpSpPr>
        <p:pic>
          <p:nvPicPr>
            <p:cNvPr id="6" name="그래픽 5" descr="폴더 단색으로 채워진">
              <a:extLst>
                <a:ext uri="{FF2B5EF4-FFF2-40B4-BE49-F238E27FC236}">
                  <a16:creationId xmlns:a16="http://schemas.microsoft.com/office/drawing/2014/main" id="{673E62EB-48B7-E5ED-3455-5FDC59861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45237" y="1642872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A2DF79C-6925-3B1F-22B6-01A1A2EF556C}"/>
                </a:ext>
              </a:extLst>
            </p:cNvPr>
            <p:cNvSpPr txBox="1"/>
            <p:nvPr/>
          </p:nvSpPr>
          <p:spPr>
            <a:xfrm>
              <a:off x="1020853" y="1915406"/>
              <a:ext cx="26578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Reviews</a:t>
              </a:r>
              <a:endParaRPr kumimoji="1" lang="ko-Kore-KR" altLang="en-US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69575AA-54BD-39F1-038D-DDF95A3CAD72}"/>
              </a:ext>
            </a:extLst>
          </p:cNvPr>
          <p:cNvGrpSpPr/>
          <p:nvPr/>
        </p:nvGrpSpPr>
        <p:grpSpPr>
          <a:xfrm>
            <a:off x="3462528" y="1917550"/>
            <a:ext cx="2743200" cy="914400"/>
            <a:chOff x="1045237" y="1642872"/>
            <a:chExt cx="2743200" cy="914400"/>
          </a:xfrm>
        </p:grpSpPr>
        <p:pic>
          <p:nvPicPr>
            <p:cNvPr id="13" name="그래픽 12" descr="폴더 단색으로 채워진">
              <a:extLst>
                <a:ext uri="{FF2B5EF4-FFF2-40B4-BE49-F238E27FC236}">
                  <a16:creationId xmlns:a16="http://schemas.microsoft.com/office/drawing/2014/main" id="{38C7FC8E-1189-CEFE-5B27-46DD4E663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45237" y="1642872"/>
              <a:ext cx="914400" cy="914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CB18D4-1545-7CFB-9DC5-EDD8E25309D0}"/>
                </a:ext>
              </a:extLst>
            </p:cNvPr>
            <p:cNvSpPr txBox="1"/>
            <p:nvPr/>
          </p:nvSpPr>
          <p:spPr>
            <a:xfrm>
              <a:off x="1130581" y="1941077"/>
              <a:ext cx="26578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Likes</a:t>
              </a:r>
              <a:endParaRPr kumimoji="1" lang="ko-Kore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AFE8FEE-4996-3D79-7E2F-D9371EEC77DA}"/>
              </a:ext>
            </a:extLst>
          </p:cNvPr>
          <p:cNvGrpSpPr/>
          <p:nvPr/>
        </p:nvGrpSpPr>
        <p:grpSpPr>
          <a:xfrm>
            <a:off x="3335159" y="2733728"/>
            <a:ext cx="2657856" cy="914400"/>
            <a:chOff x="946229" y="1642872"/>
            <a:chExt cx="2657856" cy="914400"/>
          </a:xfrm>
        </p:grpSpPr>
        <p:pic>
          <p:nvPicPr>
            <p:cNvPr id="7" name="그래픽 6" descr="폴더 단색으로 채워진">
              <a:extLst>
                <a:ext uri="{FF2B5EF4-FFF2-40B4-BE49-F238E27FC236}">
                  <a16:creationId xmlns:a16="http://schemas.microsoft.com/office/drawing/2014/main" id="{1E8F9DFE-AB70-DD85-ED4F-3B8317ECF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45237" y="1642872"/>
              <a:ext cx="914400" cy="9144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B3C0DB9-63D9-CC4A-EA5D-9B71CEC10CF5}"/>
                </a:ext>
              </a:extLst>
            </p:cNvPr>
            <p:cNvSpPr txBox="1"/>
            <p:nvPr/>
          </p:nvSpPr>
          <p:spPr>
            <a:xfrm>
              <a:off x="946229" y="1951685"/>
              <a:ext cx="26578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Transaction</a:t>
              </a:r>
              <a:endParaRPr kumimoji="1" lang="ko-Kore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2E3DF48-838E-89DF-C5DA-D5F17BA4E535}"/>
              </a:ext>
            </a:extLst>
          </p:cNvPr>
          <p:cNvGrpSpPr/>
          <p:nvPr/>
        </p:nvGrpSpPr>
        <p:grpSpPr>
          <a:xfrm>
            <a:off x="3384554" y="3482219"/>
            <a:ext cx="2657856" cy="914400"/>
            <a:chOff x="946229" y="1642872"/>
            <a:chExt cx="2657856" cy="914400"/>
          </a:xfrm>
        </p:grpSpPr>
        <p:pic>
          <p:nvPicPr>
            <p:cNvPr id="16" name="그래픽 15" descr="폴더 단색으로 채워진">
              <a:extLst>
                <a:ext uri="{FF2B5EF4-FFF2-40B4-BE49-F238E27FC236}">
                  <a16:creationId xmlns:a16="http://schemas.microsoft.com/office/drawing/2014/main" id="{70BDF85A-5456-4A8D-5F61-30498FA04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45237" y="1642872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8AF81E-9B71-DB2F-2A96-F09128F40DD6}"/>
                </a:ext>
              </a:extLst>
            </p:cNvPr>
            <p:cNvSpPr txBox="1"/>
            <p:nvPr/>
          </p:nvSpPr>
          <p:spPr>
            <a:xfrm>
              <a:off x="946229" y="1951685"/>
              <a:ext cx="26578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Collection</a:t>
              </a:r>
              <a:endParaRPr kumimoji="1" lang="ko-Kore-KR" altLang="en-US" dirty="0"/>
            </a:p>
          </p:txBody>
        </p:sp>
      </p:grp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F93F081A-16CB-CC83-0180-EA0B978F8200}"/>
              </a:ext>
            </a:extLst>
          </p:cNvPr>
          <p:cNvCxnSpPr>
            <a:cxnSpLocks/>
          </p:cNvCxnSpPr>
          <p:nvPr/>
        </p:nvCxnSpPr>
        <p:spPr>
          <a:xfrm>
            <a:off x="2873050" y="2411411"/>
            <a:ext cx="47339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4E0B63E-1990-7E91-4A35-16677213DFB0}"/>
              </a:ext>
            </a:extLst>
          </p:cNvPr>
          <p:cNvCxnSpPr>
            <a:cxnSpLocks/>
          </p:cNvCxnSpPr>
          <p:nvPr/>
        </p:nvCxnSpPr>
        <p:spPr>
          <a:xfrm>
            <a:off x="2873050" y="3227207"/>
            <a:ext cx="47339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735E565E-335E-E1A3-8B88-D3ADE25292C0}"/>
              </a:ext>
            </a:extLst>
          </p:cNvPr>
          <p:cNvCxnSpPr>
            <a:cxnSpLocks/>
          </p:cNvCxnSpPr>
          <p:nvPr/>
        </p:nvCxnSpPr>
        <p:spPr>
          <a:xfrm>
            <a:off x="2873050" y="3989838"/>
            <a:ext cx="47339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B1A6E97-9138-822F-4515-FCD249A694FA}"/>
              </a:ext>
            </a:extLst>
          </p:cNvPr>
          <p:cNvGrpSpPr/>
          <p:nvPr/>
        </p:nvGrpSpPr>
        <p:grpSpPr>
          <a:xfrm>
            <a:off x="3422859" y="5007759"/>
            <a:ext cx="1600427" cy="513174"/>
            <a:chOff x="7534742" y="1657002"/>
            <a:chExt cx="1600427" cy="513174"/>
          </a:xfrm>
        </p:grpSpPr>
        <p:pic>
          <p:nvPicPr>
            <p:cNvPr id="22" name="그래픽 21" descr="용지 단색으로 채워진">
              <a:extLst>
                <a:ext uri="{FF2B5EF4-FFF2-40B4-BE49-F238E27FC236}">
                  <a16:creationId xmlns:a16="http://schemas.microsoft.com/office/drawing/2014/main" id="{8CF89125-CFC3-F83B-F75B-31403F76E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44840" y="1657002"/>
              <a:ext cx="513174" cy="51317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D68EEA-1E4B-C17F-2DDB-031106FB2727}"/>
                </a:ext>
              </a:extLst>
            </p:cNvPr>
            <p:cNvSpPr txBox="1"/>
            <p:nvPr/>
          </p:nvSpPr>
          <p:spPr>
            <a:xfrm>
              <a:off x="7534742" y="1789949"/>
              <a:ext cx="16004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 err="1"/>
                <a:t>userName</a:t>
              </a:r>
              <a:endParaRPr kumimoji="1" lang="ko-Kore-KR" altLang="en-US" sz="1200" dirty="0"/>
            </a:p>
          </p:txBody>
        </p:sp>
      </p:grp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6FC5F72D-78AE-A7FB-DD4C-52F80A54CD86}"/>
              </a:ext>
            </a:extLst>
          </p:cNvPr>
          <p:cNvCxnSpPr>
            <a:cxnSpLocks/>
          </p:cNvCxnSpPr>
          <p:nvPr/>
        </p:nvCxnSpPr>
        <p:spPr>
          <a:xfrm>
            <a:off x="2873050" y="4703465"/>
            <a:ext cx="47339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05304FBF-08B2-5283-B613-A23C278B903A}"/>
              </a:ext>
            </a:extLst>
          </p:cNvPr>
          <p:cNvCxnSpPr>
            <a:cxnSpLocks/>
          </p:cNvCxnSpPr>
          <p:nvPr/>
        </p:nvCxnSpPr>
        <p:spPr>
          <a:xfrm>
            <a:off x="2873050" y="5279205"/>
            <a:ext cx="47339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CC9419BE-F40E-B3D0-EDAA-EE30D3197A5B}"/>
              </a:ext>
            </a:extLst>
          </p:cNvPr>
          <p:cNvSpPr/>
          <p:nvPr/>
        </p:nvSpPr>
        <p:spPr>
          <a:xfrm>
            <a:off x="3718918" y="5569244"/>
            <a:ext cx="120872" cy="120872"/>
          </a:xfrm>
          <a:prstGeom prst="ellipse">
            <a:avLst/>
          </a:prstGeom>
          <a:solidFill>
            <a:srgbClr val="FFC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C214EC73-50C8-4726-2467-7B087B097426}"/>
              </a:ext>
            </a:extLst>
          </p:cNvPr>
          <p:cNvSpPr/>
          <p:nvPr/>
        </p:nvSpPr>
        <p:spPr>
          <a:xfrm>
            <a:off x="3718918" y="5792920"/>
            <a:ext cx="120872" cy="120872"/>
          </a:xfrm>
          <a:prstGeom prst="ellipse">
            <a:avLst/>
          </a:prstGeom>
          <a:solidFill>
            <a:srgbClr val="FFC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83AFD9E-B975-C5BC-6342-54A297810932}"/>
              </a:ext>
            </a:extLst>
          </p:cNvPr>
          <p:cNvSpPr/>
          <p:nvPr/>
        </p:nvSpPr>
        <p:spPr>
          <a:xfrm>
            <a:off x="3718918" y="6004124"/>
            <a:ext cx="120872" cy="120872"/>
          </a:xfrm>
          <a:prstGeom prst="ellipse">
            <a:avLst/>
          </a:prstGeom>
          <a:solidFill>
            <a:srgbClr val="FFC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46470D8-E652-5CBA-F748-B4766E23A02B}"/>
              </a:ext>
            </a:extLst>
          </p:cNvPr>
          <p:cNvGrpSpPr/>
          <p:nvPr/>
        </p:nvGrpSpPr>
        <p:grpSpPr>
          <a:xfrm>
            <a:off x="4960800" y="1078601"/>
            <a:ext cx="1600427" cy="513174"/>
            <a:chOff x="7595445" y="1657002"/>
            <a:chExt cx="1600427" cy="513174"/>
          </a:xfrm>
        </p:grpSpPr>
        <p:pic>
          <p:nvPicPr>
            <p:cNvPr id="36" name="그래픽 35" descr="용지 단색으로 채워진">
              <a:extLst>
                <a:ext uri="{FF2B5EF4-FFF2-40B4-BE49-F238E27FC236}">
                  <a16:creationId xmlns:a16="http://schemas.microsoft.com/office/drawing/2014/main" id="{CE80C311-FCEB-1A9F-BD63-F0EAA7039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44840" y="1657002"/>
              <a:ext cx="513174" cy="513174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524CDC9-9825-8252-943C-BCF69CD6AB09}"/>
                </a:ext>
              </a:extLst>
            </p:cNvPr>
            <p:cNvSpPr txBox="1"/>
            <p:nvPr/>
          </p:nvSpPr>
          <p:spPr>
            <a:xfrm>
              <a:off x="7595445" y="1790962"/>
              <a:ext cx="16004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 err="1"/>
                <a:t>reviewerId</a:t>
              </a:r>
              <a:endParaRPr kumimoji="1" lang="ko-Kore-KR" altLang="en-US" sz="1200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A4D9743-AE45-93BE-4225-E2F4C1B38DCA}"/>
              </a:ext>
            </a:extLst>
          </p:cNvPr>
          <p:cNvGrpSpPr/>
          <p:nvPr/>
        </p:nvGrpSpPr>
        <p:grpSpPr>
          <a:xfrm>
            <a:off x="4967463" y="1625994"/>
            <a:ext cx="1600427" cy="513174"/>
            <a:chOff x="7595445" y="1657002"/>
            <a:chExt cx="1600427" cy="513174"/>
          </a:xfrm>
        </p:grpSpPr>
        <p:pic>
          <p:nvPicPr>
            <p:cNvPr id="39" name="그래픽 38" descr="용지 단색으로 채워진">
              <a:extLst>
                <a:ext uri="{FF2B5EF4-FFF2-40B4-BE49-F238E27FC236}">
                  <a16:creationId xmlns:a16="http://schemas.microsoft.com/office/drawing/2014/main" id="{ACA0B37A-4577-20E5-45AD-1561B25F3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44840" y="1657002"/>
              <a:ext cx="513174" cy="513174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47943EA-2F0D-92CE-1B35-7B97E94F345F}"/>
                </a:ext>
              </a:extLst>
            </p:cNvPr>
            <p:cNvSpPr txBox="1"/>
            <p:nvPr/>
          </p:nvSpPr>
          <p:spPr>
            <a:xfrm>
              <a:off x="7595445" y="1790962"/>
              <a:ext cx="16004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message</a:t>
              </a:r>
              <a:endParaRPr kumimoji="1" lang="ko-Kore-KR" altLang="en-US" sz="1200" dirty="0"/>
            </a:p>
          </p:txBody>
        </p:sp>
      </p:grp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923DE187-E8CB-D208-2BB0-2D39E6CFA697}"/>
              </a:ext>
            </a:extLst>
          </p:cNvPr>
          <p:cNvCxnSpPr>
            <a:cxnSpLocks/>
          </p:cNvCxnSpPr>
          <p:nvPr/>
        </p:nvCxnSpPr>
        <p:spPr>
          <a:xfrm>
            <a:off x="4470574" y="1613398"/>
            <a:ext cx="47339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AF2AB8BC-76AD-243C-993F-E456EEB6F35D}"/>
              </a:ext>
            </a:extLst>
          </p:cNvPr>
          <p:cNvCxnSpPr>
            <a:cxnSpLocks/>
            <a:endCxn id="14" idx="3"/>
          </p:cNvCxnSpPr>
          <p:nvPr/>
        </p:nvCxnSpPr>
        <p:spPr>
          <a:xfrm>
            <a:off x="4397962" y="2400421"/>
            <a:ext cx="18077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A8EA73B-5CC8-865F-9F31-29543B0AF736}"/>
              </a:ext>
            </a:extLst>
          </p:cNvPr>
          <p:cNvGrpSpPr/>
          <p:nvPr/>
        </p:nvGrpSpPr>
        <p:grpSpPr>
          <a:xfrm>
            <a:off x="6286606" y="1788163"/>
            <a:ext cx="1600427" cy="513174"/>
            <a:chOff x="7595445" y="1657002"/>
            <a:chExt cx="1600427" cy="513174"/>
          </a:xfrm>
        </p:grpSpPr>
        <p:pic>
          <p:nvPicPr>
            <p:cNvPr id="55" name="그래픽 54" descr="용지 단색으로 채워진">
              <a:extLst>
                <a:ext uri="{FF2B5EF4-FFF2-40B4-BE49-F238E27FC236}">
                  <a16:creationId xmlns:a16="http://schemas.microsoft.com/office/drawing/2014/main" id="{22753B9A-B2A8-3B39-1584-6B3093895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44840" y="1657002"/>
              <a:ext cx="513174" cy="513174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B5D4604-7E56-ADBA-3092-EBB22DE02431}"/>
                </a:ext>
              </a:extLst>
            </p:cNvPr>
            <p:cNvSpPr txBox="1"/>
            <p:nvPr/>
          </p:nvSpPr>
          <p:spPr>
            <a:xfrm>
              <a:off x="7595445" y="1790962"/>
              <a:ext cx="16004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 err="1"/>
                <a:t>contentsId</a:t>
              </a:r>
              <a:endParaRPr kumimoji="1" lang="ko-Kore-KR" altLang="en-US" sz="1200" dirty="0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4EA7C6B1-E5DC-9419-70B6-E797AE48FC78}"/>
              </a:ext>
            </a:extLst>
          </p:cNvPr>
          <p:cNvGrpSpPr/>
          <p:nvPr/>
        </p:nvGrpSpPr>
        <p:grpSpPr>
          <a:xfrm>
            <a:off x="6296322" y="2333681"/>
            <a:ext cx="1600427" cy="513174"/>
            <a:chOff x="7595445" y="1657002"/>
            <a:chExt cx="1600427" cy="513174"/>
          </a:xfrm>
        </p:grpSpPr>
        <p:pic>
          <p:nvPicPr>
            <p:cNvPr id="58" name="그래픽 57" descr="용지 단색으로 채워진">
              <a:extLst>
                <a:ext uri="{FF2B5EF4-FFF2-40B4-BE49-F238E27FC236}">
                  <a16:creationId xmlns:a16="http://schemas.microsoft.com/office/drawing/2014/main" id="{4E7A83B1-2B64-FD06-0495-83F8C1994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44840" y="1657002"/>
              <a:ext cx="513174" cy="513174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15F776B-EE5E-A1B2-8609-F753A28A33EC}"/>
                </a:ext>
              </a:extLst>
            </p:cNvPr>
            <p:cNvSpPr txBox="1"/>
            <p:nvPr/>
          </p:nvSpPr>
          <p:spPr>
            <a:xfrm>
              <a:off x="7595445" y="1790962"/>
              <a:ext cx="16004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 err="1"/>
                <a:t>timeStamp</a:t>
              </a:r>
              <a:endParaRPr kumimoji="1" lang="ko-Kore-KR" altLang="en-US" sz="1200" dirty="0"/>
            </a:p>
          </p:txBody>
        </p:sp>
      </p:grp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69AABDFB-F96B-CD3A-AC92-038DD1BAB003}"/>
              </a:ext>
            </a:extLst>
          </p:cNvPr>
          <p:cNvCxnSpPr>
            <a:cxnSpLocks/>
          </p:cNvCxnSpPr>
          <p:nvPr/>
        </p:nvCxnSpPr>
        <p:spPr>
          <a:xfrm>
            <a:off x="4753461" y="3227207"/>
            <a:ext cx="296639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AEC4A404-C723-F5C3-A840-11E799C668E0}"/>
              </a:ext>
            </a:extLst>
          </p:cNvPr>
          <p:cNvGrpSpPr/>
          <p:nvPr/>
        </p:nvGrpSpPr>
        <p:grpSpPr>
          <a:xfrm>
            <a:off x="7719856" y="2513545"/>
            <a:ext cx="1600427" cy="513174"/>
            <a:chOff x="7595445" y="1657002"/>
            <a:chExt cx="1600427" cy="513174"/>
          </a:xfrm>
        </p:grpSpPr>
        <p:pic>
          <p:nvPicPr>
            <p:cNvPr id="63" name="그래픽 62" descr="용지 단색으로 채워진">
              <a:extLst>
                <a:ext uri="{FF2B5EF4-FFF2-40B4-BE49-F238E27FC236}">
                  <a16:creationId xmlns:a16="http://schemas.microsoft.com/office/drawing/2014/main" id="{FDE2C245-2A25-5EEF-352D-CD1BE3298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44840" y="1657002"/>
              <a:ext cx="513174" cy="513174"/>
            </a:xfrm>
            <a:prstGeom prst="rect">
              <a:avLst/>
            </a:prstGeom>
          </p:spPr>
        </p:pic>
        <p:sp>
          <p:nvSpPr>
            <p:cNvPr id="960" name="TextBox 959">
              <a:extLst>
                <a:ext uri="{FF2B5EF4-FFF2-40B4-BE49-F238E27FC236}">
                  <a16:creationId xmlns:a16="http://schemas.microsoft.com/office/drawing/2014/main" id="{15E0425F-BB3F-ADCD-9D35-5858E5CF9F16}"/>
                </a:ext>
              </a:extLst>
            </p:cNvPr>
            <p:cNvSpPr txBox="1"/>
            <p:nvPr/>
          </p:nvSpPr>
          <p:spPr>
            <a:xfrm>
              <a:off x="7595445" y="1790962"/>
              <a:ext cx="16004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 err="1"/>
                <a:t>contentsId</a:t>
              </a:r>
              <a:endParaRPr kumimoji="1" lang="ko-Kore-KR" altLang="en-US" sz="1200" dirty="0"/>
            </a:p>
          </p:txBody>
        </p:sp>
      </p:grpSp>
      <p:grpSp>
        <p:nvGrpSpPr>
          <p:cNvPr id="961" name="그룹 960">
            <a:extLst>
              <a:ext uri="{FF2B5EF4-FFF2-40B4-BE49-F238E27FC236}">
                <a16:creationId xmlns:a16="http://schemas.microsoft.com/office/drawing/2014/main" id="{379AA596-F3C6-C9C2-9C75-441FB3B16ED5}"/>
              </a:ext>
            </a:extLst>
          </p:cNvPr>
          <p:cNvGrpSpPr/>
          <p:nvPr/>
        </p:nvGrpSpPr>
        <p:grpSpPr>
          <a:xfrm>
            <a:off x="7769251" y="3133239"/>
            <a:ext cx="1600427" cy="513174"/>
            <a:chOff x="7595445" y="1657002"/>
            <a:chExt cx="1600427" cy="513174"/>
          </a:xfrm>
        </p:grpSpPr>
        <p:pic>
          <p:nvPicPr>
            <p:cNvPr id="962" name="그래픽 961" descr="용지 단색으로 채워진">
              <a:extLst>
                <a:ext uri="{FF2B5EF4-FFF2-40B4-BE49-F238E27FC236}">
                  <a16:creationId xmlns:a16="http://schemas.microsoft.com/office/drawing/2014/main" id="{1EE6983F-2A8E-1505-1712-A7359A4EB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44840" y="1657002"/>
              <a:ext cx="513174" cy="513174"/>
            </a:xfrm>
            <a:prstGeom prst="rect">
              <a:avLst/>
            </a:prstGeom>
          </p:spPr>
        </p:pic>
        <p:sp>
          <p:nvSpPr>
            <p:cNvPr id="963" name="TextBox 962">
              <a:extLst>
                <a:ext uri="{FF2B5EF4-FFF2-40B4-BE49-F238E27FC236}">
                  <a16:creationId xmlns:a16="http://schemas.microsoft.com/office/drawing/2014/main" id="{48319024-2F6C-166C-8912-9B41119669C9}"/>
                </a:ext>
              </a:extLst>
            </p:cNvPr>
            <p:cNvSpPr txBox="1"/>
            <p:nvPr/>
          </p:nvSpPr>
          <p:spPr>
            <a:xfrm>
              <a:off x="7595445" y="1790962"/>
              <a:ext cx="16004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 err="1"/>
                <a:t>isComplet</a:t>
              </a:r>
              <a:endParaRPr kumimoji="1" lang="ko-Kore-KR" altLang="en-US" sz="1200" dirty="0"/>
            </a:p>
          </p:txBody>
        </p:sp>
      </p:grpSp>
      <p:cxnSp>
        <p:nvCxnSpPr>
          <p:cNvPr id="964" name="직선 연결선[R] 963">
            <a:extLst>
              <a:ext uri="{FF2B5EF4-FFF2-40B4-BE49-F238E27FC236}">
                <a16:creationId xmlns:a16="http://schemas.microsoft.com/office/drawing/2014/main" id="{732C06F2-B6B8-C75E-BB7E-19B3ADBF0AE7}"/>
              </a:ext>
            </a:extLst>
          </p:cNvPr>
          <p:cNvCxnSpPr>
            <a:cxnSpLocks/>
          </p:cNvCxnSpPr>
          <p:nvPr/>
        </p:nvCxnSpPr>
        <p:spPr>
          <a:xfrm>
            <a:off x="4753460" y="3989838"/>
            <a:ext cx="44336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6" name="그룹 965">
            <a:extLst>
              <a:ext uri="{FF2B5EF4-FFF2-40B4-BE49-F238E27FC236}">
                <a16:creationId xmlns:a16="http://schemas.microsoft.com/office/drawing/2014/main" id="{F0F11240-E55C-58FB-0D2E-C0DD429C5814}"/>
              </a:ext>
            </a:extLst>
          </p:cNvPr>
          <p:cNvGrpSpPr/>
          <p:nvPr/>
        </p:nvGrpSpPr>
        <p:grpSpPr>
          <a:xfrm>
            <a:off x="9247176" y="3287611"/>
            <a:ext cx="1600427" cy="513174"/>
            <a:chOff x="7644840" y="1657002"/>
            <a:chExt cx="1600427" cy="513174"/>
          </a:xfrm>
        </p:grpSpPr>
        <p:pic>
          <p:nvPicPr>
            <p:cNvPr id="967" name="그래픽 966" descr="용지 단색으로 채워진">
              <a:extLst>
                <a:ext uri="{FF2B5EF4-FFF2-40B4-BE49-F238E27FC236}">
                  <a16:creationId xmlns:a16="http://schemas.microsoft.com/office/drawing/2014/main" id="{442A605B-E32D-1707-69FB-F2F90D7AD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44840" y="1657002"/>
              <a:ext cx="513174" cy="513174"/>
            </a:xfrm>
            <a:prstGeom prst="rect">
              <a:avLst/>
            </a:prstGeom>
          </p:spPr>
        </p:pic>
        <p:sp>
          <p:nvSpPr>
            <p:cNvPr id="968" name="TextBox 967">
              <a:extLst>
                <a:ext uri="{FF2B5EF4-FFF2-40B4-BE49-F238E27FC236}">
                  <a16:creationId xmlns:a16="http://schemas.microsoft.com/office/drawing/2014/main" id="{0E836889-E058-0A3D-3FB7-EEB671B89955}"/>
                </a:ext>
              </a:extLst>
            </p:cNvPr>
            <p:cNvSpPr txBox="1"/>
            <p:nvPr/>
          </p:nvSpPr>
          <p:spPr>
            <a:xfrm>
              <a:off x="7644840" y="1801670"/>
              <a:ext cx="16004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 err="1"/>
                <a:t>Imgs</a:t>
              </a:r>
              <a:endParaRPr kumimoji="1" lang="ko-Kore-KR" altLang="en-US" sz="1200" dirty="0"/>
            </a:p>
          </p:txBody>
        </p:sp>
      </p:grpSp>
      <p:grpSp>
        <p:nvGrpSpPr>
          <p:cNvPr id="969" name="그룹 968">
            <a:extLst>
              <a:ext uri="{FF2B5EF4-FFF2-40B4-BE49-F238E27FC236}">
                <a16:creationId xmlns:a16="http://schemas.microsoft.com/office/drawing/2014/main" id="{DD28D2AA-17EA-B580-8F0D-799DC34EF8C8}"/>
              </a:ext>
            </a:extLst>
          </p:cNvPr>
          <p:cNvGrpSpPr/>
          <p:nvPr/>
        </p:nvGrpSpPr>
        <p:grpSpPr>
          <a:xfrm>
            <a:off x="9247176" y="3844875"/>
            <a:ext cx="1600427" cy="513174"/>
            <a:chOff x="7644840" y="1657002"/>
            <a:chExt cx="1600427" cy="513174"/>
          </a:xfrm>
        </p:grpSpPr>
        <p:pic>
          <p:nvPicPr>
            <p:cNvPr id="970" name="그래픽 969" descr="용지 단색으로 채워진">
              <a:extLst>
                <a:ext uri="{FF2B5EF4-FFF2-40B4-BE49-F238E27FC236}">
                  <a16:creationId xmlns:a16="http://schemas.microsoft.com/office/drawing/2014/main" id="{1E67C9CE-C99E-1E7F-344F-361248A1C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44840" y="1657002"/>
              <a:ext cx="513174" cy="513174"/>
            </a:xfrm>
            <a:prstGeom prst="rect">
              <a:avLst/>
            </a:prstGeom>
          </p:spPr>
        </p:pic>
        <p:sp>
          <p:nvSpPr>
            <p:cNvPr id="971" name="TextBox 970">
              <a:extLst>
                <a:ext uri="{FF2B5EF4-FFF2-40B4-BE49-F238E27FC236}">
                  <a16:creationId xmlns:a16="http://schemas.microsoft.com/office/drawing/2014/main" id="{F3B13C85-60AF-3271-EA64-35E8C54A8BD6}"/>
                </a:ext>
              </a:extLst>
            </p:cNvPr>
            <p:cNvSpPr txBox="1"/>
            <p:nvPr/>
          </p:nvSpPr>
          <p:spPr>
            <a:xfrm>
              <a:off x="7644840" y="1801670"/>
              <a:ext cx="16004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 err="1"/>
                <a:t>collectionName</a:t>
              </a:r>
              <a:endParaRPr kumimoji="1" lang="ko-Kore-KR" altLang="en-US" sz="1200" dirty="0"/>
            </a:p>
          </p:txBody>
        </p:sp>
      </p:grpSp>
      <p:sp>
        <p:nvSpPr>
          <p:cNvPr id="972" name="타원 971">
            <a:extLst>
              <a:ext uri="{FF2B5EF4-FFF2-40B4-BE49-F238E27FC236}">
                <a16:creationId xmlns:a16="http://schemas.microsoft.com/office/drawing/2014/main" id="{0EAB0305-0DE0-B5FF-71BD-C45D2475C6A2}"/>
              </a:ext>
            </a:extLst>
          </p:cNvPr>
          <p:cNvSpPr/>
          <p:nvPr/>
        </p:nvSpPr>
        <p:spPr>
          <a:xfrm>
            <a:off x="9464044" y="4413750"/>
            <a:ext cx="120872" cy="120872"/>
          </a:xfrm>
          <a:prstGeom prst="ellipse">
            <a:avLst/>
          </a:prstGeom>
          <a:solidFill>
            <a:srgbClr val="FFC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73" name="타원 972">
            <a:extLst>
              <a:ext uri="{FF2B5EF4-FFF2-40B4-BE49-F238E27FC236}">
                <a16:creationId xmlns:a16="http://schemas.microsoft.com/office/drawing/2014/main" id="{82F48419-84D3-EF2B-2D52-80D668B2A8A8}"/>
              </a:ext>
            </a:extLst>
          </p:cNvPr>
          <p:cNvSpPr/>
          <p:nvPr/>
        </p:nvSpPr>
        <p:spPr>
          <a:xfrm>
            <a:off x="9464044" y="4637426"/>
            <a:ext cx="120872" cy="120872"/>
          </a:xfrm>
          <a:prstGeom prst="ellipse">
            <a:avLst/>
          </a:prstGeom>
          <a:solidFill>
            <a:srgbClr val="FFC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74" name="타원 973">
            <a:extLst>
              <a:ext uri="{FF2B5EF4-FFF2-40B4-BE49-F238E27FC236}">
                <a16:creationId xmlns:a16="http://schemas.microsoft.com/office/drawing/2014/main" id="{6FCFC955-8C08-73BB-3276-2088805C7D72}"/>
              </a:ext>
            </a:extLst>
          </p:cNvPr>
          <p:cNvSpPr/>
          <p:nvPr/>
        </p:nvSpPr>
        <p:spPr>
          <a:xfrm>
            <a:off x="9464044" y="4848630"/>
            <a:ext cx="120872" cy="120872"/>
          </a:xfrm>
          <a:prstGeom prst="ellipse">
            <a:avLst/>
          </a:prstGeom>
          <a:solidFill>
            <a:srgbClr val="FFC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31486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217920"/>
            <a:ext cx="12190476" cy="640080"/>
            <a:chOff x="0" y="7869239"/>
            <a:chExt cx="18285714" cy="2416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869239"/>
              <a:ext cx="18285714" cy="2416476"/>
            </a:xfrm>
            <a:prstGeom prst="rect">
              <a:avLst/>
            </a:prstGeom>
            <a:solidFill>
              <a:schemeClr val="bg1"/>
            </a:solidFill>
          </p:spPr>
        </p:pic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2E32AA6-D8EA-4CEF-88B5-7E861F349225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3560F95-1723-4945-9095-1AE394385B4C}"/>
              </a:ext>
            </a:extLst>
          </p:cNvPr>
          <p:cNvSpPr txBox="1"/>
          <p:nvPr/>
        </p:nvSpPr>
        <p:spPr>
          <a:xfrm>
            <a:off x="1045237" y="339937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spc="-300" dirty="0">
                <a:solidFill>
                  <a:srgbClr val="413D3D"/>
                </a:solidFill>
                <a:latin typeface="+mn-ea"/>
              </a:rPr>
              <a:t>04.</a:t>
            </a:r>
            <a:r>
              <a:rPr lang="ko-KR" altLang="en-US" sz="2400" b="1" spc="-300" dirty="0">
                <a:solidFill>
                  <a:srgbClr val="413D3D"/>
                </a:solidFill>
                <a:latin typeface="+mn-ea"/>
              </a:rPr>
              <a:t> 현재 진행 상황 </a:t>
            </a:r>
            <a:endParaRPr lang="en-US" altLang="ko-KR" sz="2400" b="1" spc="-300" dirty="0">
              <a:solidFill>
                <a:srgbClr val="413D3D"/>
              </a:solidFill>
              <a:latin typeface="+mn-ea"/>
            </a:endParaRPr>
          </a:p>
          <a:p>
            <a:r>
              <a:rPr lang="en-US" altLang="ko-KR" b="1" spc="-300" dirty="0">
                <a:solidFill>
                  <a:srgbClr val="413D3D"/>
                </a:solidFill>
                <a:latin typeface="+mn-ea"/>
              </a:rPr>
              <a:t>	(3)</a:t>
            </a:r>
            <a:r>
              <a:rPr lang="ko-KR" altLang="en-US" b="1" spc="-300" dirty="0">
                <a:solidFill>
                  <a:srgbClr val="413D3D"/>
                </a:solidFill>
                <a:latin typeface="+mn-ea"/>
              </a:rPr>
              <a:t> </a:t>
            </a:r>
            <a:r>
              <a:rPr lang="ko-KR" altLang="en-US" b="1" spc="-300" dirty="0" err="1">
                <a:solidFill>
                  <a:srgbClr val="413D3D"/>
                </a:solidFill>
                <a:latin typeface="+mn-ea"/>
              </a:rPr>
              <a:t>파이어베이스</a:t>
            </a:r>
            <a:r>
              <a:rPr lang="ko-KR" altLang="en-US" b="1" spc="-300" dirty="0">
                <a:solidFill>
                  <a:srgbClr val="413D3D"/>
                </a:solidFill>
                <a:latin typeface="+mn-ea"/>
              </a:rPr>
              <a:t> </a:t>
            </a:r>
            <a:r>
              <a:rPr lang="en-US" altLang="ko-KR" b="1" spc="-300" dirty="0">
                <a:solidFill>
                  <a:srgbClr val="413D3D"/>
                </a:solidFill>
                <a:latin typeface="+mn-ea"/>
              </a:rPr>
              <a:t>DB </a:t>
            </a:r>
            <a:r>
              <a:rPr lang="ko-KR" altLang="en-US" b="1" spc="-300" dirty="0">
                <a:solidFill>
                  <a:srgbClr val="413D3D"/>
                </a:solidFill>
                <a:latin typeface="+mn-ea"/>
              </a:rPr>
              <a:t>설계</a:t>
            </a:r>
            <a:endParaRPr lang="en-US" altLang="ko-KR" b="1" spc="-300" dirty="0">
              <a:solidFill>
                <a:srgbClr val="413D3D"/>
              </a:solidFill>
              <a:latin typeface="+mn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40EECB0-4629-5E37-C5BC-FD0437EA47B1}"/>
              </a:ext>
            </a:extLst>
          </p:cNvPr>
          <p:cNvGrpSpPr/>
          <p:nvPr/>
        </p:nvGrpSpPr>
        <p:grpSpPr>
          <a:xfrm>
            <a:off x="1147247" y="2896914"/>
            <a:ext cx="2657856" cy="914400"/>
            <a:chOff x="1020853" y="1642872"/>
            <a:chExt cx="2657856" cy="914400"/>
          </a:xfrm>
        </p:grpSpPr>
        <p:pic>
          <p:nvPicPr>
            <p:cNvPr id="5" name="그래픽 4" descr="폴더 단색으로 채워진">
              <a:extLst>
                <a:ext uri="{FF2B5EF4-FFF2-40B4-BE49-F238E27FC236}">
                  <a16:creationId xmlns:a16="http://schemas.microsoft.com/office/drawing/2014/main" id="{CB9BD91E-DF07-9F70-68BB-F6C06874D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45237" y="1642872"/>
              <a:ext cx="914400" cy="9144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255A63-A9B2-7DEC-984E-016F37DAFBB1}"/>
                </a:ext>
              </a:extLst>
            </p:cNvPr>
            <p:cNvSpPr txBox="1"/>
            <p:nvPr/>
          </p:nvSpPr>
          <p:spPr>
            <a:xfrm>
              <a:off x="1020853" y="1915406"/>
              <a:ext cx="26578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Contents</a:t>
              </a:r>
              <a:endParaRPr kumimoji="1" lang="ko-Kore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FB113B1-F31C-221A-7612-C0680D8D3F2C}"/>
              </a:ext>
            </a:extLst>
          </p:cNvPr>
          <p:cNvGrpSpPr/>
          <p:nvPr/>
        </p:nvGrpSpPr>
        <p:grpSpPr>
          <a:xfrm>
            <a:off x="6095238" y="2971800"/>
            <a:ext cx="2743200" cy="914400"/>
            <a:chOff x="1252501" y="4186526"/>
            <a:chExt cx="2743200" cy="914400"/>
          </a:xfrm>
        </p:grpSpPr>
        <p:pic>
          <p:nvPicPr>
            <p:cNvPr id="9" name="그래픽 8" descr="폴더 단색으로 채워진">
              <a:extLst>
                <a:ext uri="{FF2B5EF4-FFF2-40B4-BE49-F238E27FC236}">
                  <a16:creationId xmlns:a16="http://schemas.microsoft.com/office/drawing/2014/main" id="{1B6B479A-1A61-3FEC-26B6-7A0CF2A17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52501" y="4186526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2E73BC-BADA-E0A9-CEAF-6DAF777FA417}"/>
                </a:ext>
              </a:extLst>
            </p:cNvPr>
            <p:cNvSpPr txBox="1"/>
            <p:nvPr/>
          </p:nvSpPr>
          <p:spPr>
            <a:xfrm>
              <a:off x="1337845" y="4492423"/>
              <a:ext cx="26578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Chats</a:t>
              </a:r>
              <a:endParaRPr kumimoji="1" lang="ko-Kore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E6433F-B53A-5CBF-5619-014436791668}"/>
              </a:ext>
            </a:extLst>
          </p:cNvPr>
          <p:cNvGrpSpPr/>
          <p:nvPr/>
        </p:nvGrpSpPr>
        <p:grpSpPr>
          <a:xfrm>
            <a:off x="3131831" y="1330316"/>
            <a:ext cx="1600427" cy="513174"/>
            <a:chOff x="7327465" y="1657002"/>
            <a:chExt cx="1600427" cy="513174"/>
          </a:xfrm>
        </p:grpSpPr>
        <p:pic>
          <p:nvPicPr>
            <p:cNvPr id="7" name="그래픽 6" descr="용지 단색으로 채워진">
              <a:extLst>
                <a:ext uri="{FF2B5EF4-FFF2-40B4-BE49-F238E27FC236}">
                  <a16:creationId xmlns:a16="http://schemas.microsoft.com/office/drawing/2014/main" id="{4D7B998B-46FA-FE47-26BB-8B81B8EB2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44840" y="1657002"/>
              <a:ext cx="513174" cy="51317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67D875-F0D8-699E-0745-4B291650FF65}"/>
                </a:ext>
              </a:extLst>
            </p:cNvPr>
            <p:cNvSpPr txBox="1"/>
            <p:nvPr/>
          </p:nvSpPr>
          <p:spPr>
            <a:xfrm>
              <a:off x="7327465" y="1790963"/>
              <a:ext cx="16004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 err="1"/>
                <a:t>contentsCategory</a:t>
              </a:r>
              <a:endParaRPr kumimoji="1" lang="ko-Kore-KR" altLang="en-US" sz="1200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DECA3B6-6A6B-5C94-66D9-D6FA3651A555}"/>
              </a:ext>
            </a:extLst>
          </p:cNvPr>
          <p:cNvGrpSpPr/>
          <p:nvPr/>
        </p:nvGrpSpPr>
        <p:grpSpPr>
          <a:xfrm>
            <a:off x="3301336" y="1978963"/>
            <a:ext cx="1194816" cy="513174"/>
            <a:chOff x="7496970" y="1657002"/>
            <a:chExt cx="1194816" cy="513174"/>
          </a:xfrm>
        </p:grpSpPr>
        <p:pic>
          <p:nvPicPr>
            <p:cNvPr id="20" name="그래픽 19" descr="용지 단색으로 채워진">
              <a:extLst>
                <a:ext uri="{FF2B5EF4-FFF2-40B4-BE49-F238E27FC236}">
                  <a16:creationId xmlns:a16="http://schemas.microsoft.com/office/drawing/2014/main" id="{18CD5424-C84C-6F4F-73B0-56F37E119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44840" y="1657002"/>
              <a:ext cx="513174" cy="51317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4E2FA03-E3F8-0DD2-485C-2573048DEC3D}"/>
                </a:ext>
              </a:extLst>
            </p:cNvPr>
            <p:cNvSpPr txBox="1"/>
            <p:nvPr/>
          </p:nvSpPr>
          <p:spPr>
            <a:xfrm>
              <a:off x="7496970" y="1792475"/>
              <a:ext cx="11948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 err="1"/>
                <a:t>contentsId</a:t>
              </a:r>
              <a:endParaRPr kumimoji="1" lang="ko-Kore-KR" altLang="en-US" sz="1200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A2B1CF8-A274-CBCB-B4CF-5EED948D12C9}"/>
              </a:ext>
            </a:extLst>
          </p:cNvPr>
          <p:cNvGrpSpPr/>
          <p:nvPr/>
        </p:nvGrpSpPr>
        <p:grpSpPr>
          <a:xfrm>
            <a:off x="3302448" y="2616869"/>
            <a:ext cx="1194816" cy="513174"/>
            <a:chOff x="7496970" y="1657002"/>
            <a:chExt cx="1194816" cy="513174"/>
          </a:xfrm>
        </p:grpSpPr>
        <p:pic>
          <p:nvPicPr>
            <p:cNvPr id="26" name="그래픽 25" descr="용지 단색으로 채워진">
              <a:extLst>
                <a:ext uri="{FF2B5EF4-FFF2-40B4-BE49-F238E27FC236}">
                  <a16:creationId xmlns:a16="http://schemas.microsoft.com/office/drawing/2014/main" id="{E75551F8-26E1-8D38-6878-BC767654C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44840" y="1657002"/>
              <a:ext cx="513174" cy="513174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2600F7A-C6B4-DE58-64C9-157D8DB8E6F2}"/>
                </a:ext>
              </a:extLst>
            </p:cNvPr>
            <p:cNvSpPr txBox="1"/>
            <p:nvPr/>
          </p:nvSpPr>
          <p:spPr>
            <a:xfrm>
              <a:off x="7496970" y="1792475"/>
              <a:ext cx="11948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 err="1"/>
                <a:t>contentsType</a:t>
              </a:r>
              <a:endParaRPr kumimoji="1" lang="ko-Kore-KR" altLang="en-US" sz="1200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9CCF117-3EB8-4514-1028-FD42FA57BC3A}"/>
              </a:ext>
            </a:extLst>
          </p:cNvPr>
          <p:cNvGrpSpPr/>
          <p:nvPr/>
        </p:nvGrpSpPr>
        <p:grpSpPr>
          <a:xfrm>
            <a:off x="3301336" y="3245542"/>
            <a:ext cx="1194816" cy="513174"/>
            <a:chOff x="7496970" y="1657002"/>
            <a:chExt cx="1194816" cy="513174"/>
          </a:xfrm>
        </p:grpSpPr>
        <p:pic>
          <p:nvPicPr>
            <p:cNvPr id="29" name="그래픽 28" descr="용지 단색으로 채워진">
              <a:extLst>
                <a:ext uri="{FF2B5EF4-FFF2-40B4-BE49-F238E27FC236}">
                  <a16:creationId xmlns:a16="http://schemas.microsoft.com/office/drawing/2014/main" id="{75B02B31-7AC3-9A68-1BDE-49D1A91BD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44840" y="1657002"/>
              <a:ext cx="513174" cy="51317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8DEC26D-6406-95B6-B557-FB92AE2D8CAB}"/>
                </a:ext>
              </a:extLst>
            </p:cNvPr>
            <p:cNvSpPr txBox="1"/>
            <p:nvPr/>
          </p:nvSpPr>
          <p:spPr>
            <a:xfrm>
              <a:off x="7496970" y="1792475"/>
              <a:ext cx="11948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 err="1"/>
                <a:t>hashTags</a:t>
              </a:r>
              <a:endParaRPr kumimoji="1" lang="ko-Kore-KR" altLang="en-US" sz="1200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9F3F54A-E4DC-3367-024D-6AA9EA7713C8}"/>
              </a:ext>
            </a:extLst>
          </p:cNvPr>
          <p:cNvGrpSpPr/>
          <p:nvPr/>
        </p:nvGrpSpPr>
        <p:grpSpPr>
          <a:xfrm>
            <a:off x="3334637" y="3805691"/>
            <a:ext cx="1194816" cy="513174"/>
            <a:chOff x="7496970" y="1657002"/>
            <a:chExt cx="1194816" cy="513174"/>
          </a:xfrm>
        </p:grpSpPr>
        <p:pic>
          <p:nvPicPr>
            <p:cNvPr id="34" name="그래픽 33" descr="용지 단색으로 채워진">
              <a:extLst>
                <a:ext uri="{FF2B5EF4-FFF2-40B4-BE49-F238E27FC236}">
                  <a16:creationId xmlns:a16="http://schemas.microsoft.com/office/drawing/2014/main" id="{7A429435-9E30-4E33-019C-9462AFAC5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44840" y="1657002"/>
              <a:ext cx="513174" cy="513174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50B401B-A18C-0E9B-9ACE-BBA1D662638C}"/>
                </a:ext>
              </a:extLst>
            </p:cNvPr>
            <p:cNvSpPr txBox="1"/>
            <p:nvPr/>
          </p:nvSpPr>
          <p:spPr>
            <a:xfrm>
              <a:off x="7496970" y="1792475"/>
              <a:ext cx="11948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 err="1"/>
                <a:t>itemPrice</a:t>
              </a:r>
              <a:endParaRPr kumimoji="1" lang="ko-Kore-KR" altLang="en-US" sz="1200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6C8F130-4639-AA8C-CB14-015F3CC03C4A}"/>
              </a:ext>
            </a:extLst>
          </p:cNvPr>
          <p:cNvGrpSpPr/>
          <p:nvPr/>
        </p:nvGrpSpPr>
        <p:grpSpPr>
          <a:xfrm>
            <a:off x="3229258" y="4382467"/>
            <a:ext cx="1194816" cy="513174"/>
            <a:chOff x="7361256" y="1657002"/>
            <a:chExt cx="1194816" cy="513174"/>
          </a:xfrm>
        </p:grpSpPr>
        <p:pic>
          <p:nvPicPr>
            <p:cNvPr id="37" name="그래픽 36" descr="용지 단색으로 채워진">
              <a:extLst>
                <a:ext uri="{FF2B5EF4-FFF2-40B4-BE49-F238E27FC236}">
                  <a16:creationId xmlns:a16="http://schemas.microsoft.com/office/drawing/2014/main" id="{57523A04-B524-32D1-659C-6F19A8A56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44840" y="1657002"/>
              <a:ext cx="513174" cy="513174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DBF63E0-E49E-D003-4601-315BB6871AE0}"/>
                </a:ext>
              </a:extLst>
            </p:cNvPr>
            <p:cNvSpPr txBox="1"/>
            <p:nvPr/>
          </p:nvSpPr>
          <p:spPr>
            <a:xfrm>
              <a:off x="7361256" y="1780732"/>
              <a:ext cx="11948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 err="1"/>
                <a:t>contentsName</a:t>
              </a:r>
              <a:endParaRPr kumimoji="1" lang="ko-Kore-KR" altLang="en-US" sz="1200" dirty="0"/>
            </a:p>
          </p:txBody>
        </p:sp>
      </p:grpSp>
      <p:sp>
        <p:nvSpPr>
          <p:cNvPr id="39" name="타원 38">
            <a:extLst>
              <a:ext uri="{FF2B5EF4-FFF2-40B4-BE49-F238E27FC236}">
                <a16:creationId xmlns:a16="http://schemas.microsoft.com/office/drawing/2014/main" id="{5D6AB211-ECB3-D8F6-D2CC-8456199DE1A5}"/>
              </a:ext>
            </a:extLst>
          </p:cNvPr>
          <p:cNvSpPr/>
          <p:nvPr/>
        </p:nvSpPr>
        <p:spPr>
          <a:xfrm>
            <a:off x="3705490" y="5117215"/>
            <a:ext cx="120872" cy="120872"/>
          </a:xfrm>
          <a:prstGeom prst="ellipse">
            <a:avLst/>
          </a:prstGeom>
          <a:solidFill>
            <a:srgbClr val="FFC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EF8FAA76-E0E8-C42F-D92F-0489AAD9F975}"/>
              </a:ext>
            </a:extLst>
          </p:cNvPr>
          <p:cNvSpPr/>
          <p:nvPr/>
        </p:nvSpPr>
        <p:spPr>
          <a:xfrm>
            <a:off x="3705490" y="5340891"/>
            <a:ext cx="120872" cy="120872"/>
          </a:xfrm>
          <a:prstGeom prst="ellipse">
            <a:avLst/>
          </a:prstGeom>
          <a:solidFill>
            <a:srgbClr val="FFC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988E0F56-C41E-28BD-1092-C50C59DC77ED}"/>
              </a:ext>
            </a:extLst>
          </p:cNvPr>
          <p:cNvSpPr/>
          <p:nvPr/>
        </p:nvSpPr>
        <p:spPr>
          <a:xfrm>
            <a:off x="3705490" y="5552095"/>
            <a:ext cx="120872" cy="120872"/>
          </a:xfrm>
          <a:prstGeom prst="ellipse">
            <a:avLst/>
          </a:prstGeom>
          <a:solidFill>
            <a:srgbClr val="FFC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BA87204-3865-061B-1C02-790BCE8560F0}"/>
              </a:ext>
            </a:extLst>
          </p:cNvPr>
          <p:cNvCxnSpPr/>
          <p:nvPr/>
        </p:nvCxnSpPr>
        <p:spPr>
          <a:xfrm>
            <a:off x="2316358" y="3487019"/>
            <a:ext cx="67620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60AE2177-B567-8480-8670-219483C67E25}"/>
              </a:ext>
            </a:extLst>
          </p:cNvPr>
          <p:cNvCxnSpPr>
            <a:cxnSpLocks/>
          </p:cNvCxnSpPr>
          <p:nvPr/>
        </p:nvCxnSpPr>
        <p:spPr>
          <a:xfrm>
            <a:off x="2658435" y="1602776"/>
            <a:ext cx="47339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5CA974EF-FE3D-4D04-2C19-A1772A0F477E}"/>
              </a:ext>
            </a:extLst>
          </p:cNvPr>
          <p:cNvCxnSpPr>
            <a:cxnSpLocks/>
          </p:cNvCxnSpPr>
          <p:nvPr/>
        </p:nvCxnSpPr>
        <p:spPr>
          <a:xfrm>
            <a:off x="2654459" y="5642601"/>
            <a:ext cx="47339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FFD3AFBF-77E3-0763-AFD5-9A901E0B3A10}"/>
              </a:ext>
            </a:extLst>
          </p:cNvPr>
          <p:cNvCxnSpPr/>
          <p:nvPr/>
        </p:nvCxnSpPr>
        <p:spPr>
          <a:xfrm>
            <a:off x="2658435" y="1602776"/>
            <a:ext cx="0" cy="40398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8DA7274-4397-4BB0-6ADF-FE41E7044DBF}"/>
              </a:ext>
            </a:extLst>
          </p:cNvPr>
          <p:cNvGrpSpPr/>
          <p:nvPr/>
        </p:nvGrpSpPr>
        <p:grpSpPr>
          <a:xfrm>
            <a:off x="8232631" y="1276854"/>
            <a:ext cx="1600427" cy="513174"/>
            <a:chOff x="7595445" y="1657002"/>
            <a:chExt cx="1600427" cy="513174"/>
          </a:xfrm>
        </p:grpSpPr>
        <p:pic>
          <p:nvPicPr>
            <p:cNvPr id="51" name="그래픽 50" descr="용지 단색으로 채워진">
              <a:extLst>
                <a:ext uri="{FF2B5EF4-FFF2-40B4-BE49-F238E27FC236}">
                  <a16:creationId xmlns:a16="http://schemas.microsoft.com/office/drawing/2014/main" id="{1D507E94-57A2-A9B6-9530-83161234B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44840" y="1657002"/>
              <a:ext cx="513174" cy="513174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9261228-54D1-9E34-8C29-6DE04D7B5111}"/>
                </a:ext>
              </a:extLst>
            </p:cNvPr>
            <p:cNvSpPr txBox="1"/>
            <p:nvPr/>
          </p:nvSpPr>
          <p:spPr>
            <a:xfrm>
              <a:off x="7595445" y="1790962"/>
              <a:ext cx="16004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 err="1"/>
                <a:t>chatId</a:t>
              </a:r>
              <a:endParaRPr kumimoji="1" lang="ko-Kore-KR" altLang="en-US" sz="120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20667ED-CA4D-7263-2497-2B88FF153A2B}"/>
              </a:ext>
            </a:extLst>
          </p:cNvPr>
          <p:cNvGrpSpPr/>
          <p:nvPr/>
        </p:nvGrpSpPr>
        <p:grpSpPr>
          <a:xfrm>
            <a:off x="8134156" y="1925501"/>
            <a:ext cx="1194816" cy="513174"/>
            <a:chOff x="7496970" y="1657002"/>
            <a:chExt cx="1194816" cy="513174"/>
          </a:xfrm>
        </p:grpSpPr>
        <p:pic>
          <p:nvPicPr>
            <p:cNvPr id="54" name="그래픽 53" descr="용지 단색으로 채워진">
              <a:extLst>
                <a:ext uri="{FF2B5EF4-FFF2-40B4-BE49-F238E27FC236}">
                  <a16:creationId xmlns:a16="http://schemas.microsoft.com/office/drawing/2014/main" id="{496B51B4-8993-DA4E-13D2-94EFFED18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44840" y="1657002"/>
              <a:ext cx="513174" cy="513174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DE00B76-14AA-9359-ECC0-B0CDA228E80A}"/>
                </a:ext>
              </a:extLst>
            </p:cNvPr>
            <p:cNvSpPr txBox="1"/>
            <p:nvPr/>
          </p:nvSpPr>
          <p:spPr>
            <a:xfrm>
              <a:off x="7496970" y="1792475"/>
              <a:ext cx="11948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 err="1"/>
                <a:t>contentsId</a:t>
              </a:r>
              <a:endParaRPr kumimoji="1" lang="ko-Kore-KR" altLang="en-US" sz="1200" dirty="0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514147C-E917-ED3A-5CD4-4336376347B6}"/>
              </a:ext>
            </a:extLst>
          </p:cNvPr>
          <p:cNvGrpSpPr/>
          <p:nvPr/>
        </p:nvGrpSpPr>
        <p:grpSpPr>
          <a:xfrm>
            <a:off x="8135268" y="2563407"/>
            <a:ext cx="1194816" cy="513174"/>
            <a:chOff x="7496970" y="1657002"/>
            <a:chExt cx="1194816" cy="513174"/>
          </a:xfrm>
        </p:grpSpPr>
        <p:pic>
          <p:nvPicPr>
            <p:cNvPr id="57" name="그래픽 56" descr="용지 단색으로 채워진">
              <a:extLst>
                <a:ext uri="{FF2B5EF4-FFF2-40B4-BE49-F238E27FC236}">
                  <a16:creationId xmlns:a16="http://schemas.microsoft.com/office/drawing/2014/main" id="{C98BDE22-5DA1-9599-0DD3-41EAD36B3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44840" y="1657002"/>
              <a:ext cx="513174" cy="513174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885414E-2F47-40AE-4171-E1B0B7F31953}"/>
                </a:ext>
              </a:extLst>
            </p:cNvPr>
            <p:cNvSpPr txBox="1"/>
            <p:nvPr/>
          </p:nvSpPr>
          <p:spPr>
            <a:xfrm>
              <a:off x="7496970" y="1792475"/>
              <a:ext cx="11948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message</a:t>
              </a:r>
              <a:endParaRPr kumimoji="1" lang="ko-Kore-KR" altLang="en-US" sz="1200" dirty="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0FEE9A7-5769-F9EE-2C27-BC4914713A73}"/>
              </a:ext>
            </a:extLst>
          </p:cNvPr>
          <p:cNvGrpSpPr/>
          <p:nvPr/>
        </p:nvGrpSpPr>
        <p:grpSpPr>
          <a:xfrm>
            <a:off x="8134156" y="3192080"/>
            <a:ext cx="1194816" cy="513174"/>
            <a:chOff x="7496970" y="1657002"/>
            <a:chExt cx="1194816" cy="513174"/>
          </a:xfrm>
        </p:grpSpPr>
        <p:pic>
          <p:nvPicPr>
            <p:cNvPr id="60" name="그래픽 59" descr="용지 단색으로 채워진">
              <a:extLst>
                <a:ext uri="{FF2B5EF4-FFF2-40B4-BE49-F238E27FC236}">
                  <a16:creationId xmlns:a16="http://schemas.microsoft.com/office/drawing/2014/main" id="{E5C51E45-CE55-C06F-7569-4CEF1FEDD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44840" y="1657002"/>
              <a:ext cx="513174" cy="513174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0C766A6-8433-6618-705A-E83C97A7EAF6}"/>
                </a:ext>
              </a:extLst>
            </p:cNvPr>
            <p:cNvSpPr txBox="1"/>
            <p:nvPr/>
          </p:nvSpPr>
          <p:spPr>
            <a:xfrm>
              <a:off x="7496970" y="1792475"/>
              <a:ext cx="11948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 err="1"/>
                <a:t>receiverId</a:t>
              </a:r>
              <a:endParaRPr kumimoji="1" lang="ko-Kore-KR" altLang="en-US" sz="1200" dirty="0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692B38E-E1A0-A056-A00D-026A65A8AA7F}"/>
              </a:ext>
            </a:extLst>
          </p:cNvPr>
          <p:cNvGrpSpPr/>
          <p:nvPr/>
        </p:nvGrpSpPr>
        <p:grpSpPr>
          <a:xfrm>
            <a:off x="8167457" y="3752229"/>
            <a:ext cx="1194816" cy="513174"/>
            <a:chOff x="7496970" y="1657002"/>
            <a:chExt cx="1194816" cy="513174"/>
          </a:xfrm>
        </p:grpSpPr>
        <p:pic>
          <p:nvPicPr>
            <p:cNvPr id="63" name="그래픽 62" descr="용지 단색으로 채워진">
              <a:extLst>
                <a:ext uri="{FF2B5EF4-FFF2-40B4-BE49-F238E27FC236}">
                  <a16:creationId xmlns:a16="http://schemas.microsoft.com/office/drawing/2014/main" id="{612F1804-BA96-1D7C-A341-27C7AB56D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44840" y="1657002"/>
              <a:ext cx="513174" cy="513174"/>
            </a:xfrm>
            <a:prstGeom prst="rect">
              <a:avLst/>
            </a:prstGeom>
          </p:spPr>
        </p:pic>
        <p:sp>
          <p:nvSpPr>
            <p:cNvPr id="960" name="TextBox 959">
              <a:extLst>
                <a:ext uri="{FF2B5EF4-FFF2-40B4-BE49-F238E27FC236}">
                  <a16:creationId xmlns:a16="http://schemas.microsoft.com/office/drawing/2014/main" id="{C99D31EF-81C8-C24B-C543-0CEED9F38ABF}"/>
                </a:ext>
              </a:extLst>
            </p:cNvPr>
            <p:cNvSpPr txBox="1"/>
            <p:nvPr/>
          </p:nvSpPr>
          <p:spPr>
            <a:xfrm>
              <a:off x="7496970" y="1792475"/>
              <a:ext cx="11948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 err="1"/>
                <a:t>senderId</a:t>
              </a:r>
              <a:endParaRPr kumimoji="1" lang="ko-Kore-KR" altLang="en-US" sz="1200" dirty="0"/>
            </a:p>
          </p:txBody>
        </p:sp>
      </p:grpSp>
      <p:grpSp>
        <p:nvGrpSpPr>
          <p:cNvPr id="961" name="그룹 960">
            <a:extLst>
              <a:ext uri="{FF2B5EF4-FFF2-40B4-BE49-F238E27FC236}">
                <a16:creationId xmlns:a16="http://schemas.microsoft.com/office/drawing/2014/main" id="{EDCAEE29-5D8C-239A-7535-0461643CD539}"/>
              </a:ext>
            </a:extLst>
          </p:cNvPr>
          <p:cNvGrpSpPr/>
          <p:nvPr/>
        </p:nvGrpSpPr>
        <p:grpSpPr>
          <a:xfrm>
            <a:off x="8167457" y="4329005"/>
            <a:ext cx="1194816" cy="513174"/>
            <a:chOff x="7466635" y="1657002"/>
            <a:chExt cx="1194816" cy="513174"/>
          </a:xfrm>
        </p:grpSpPr>
        <p:pic>
          <p:nvPicPr>
            <p:cNvPr id="962" name="그래픽 961" descr="용지 단색으로 채워진">
              <a:extLst>
                <a:ext uri="{FF2B5EF4-FFF2-40B4-BE49-F238E27FC236}">
                  <a16:creationId xmlns:a16="http://schemas.microsoft.com/office/drawing/2014/main" id="{2C8AFD43-6075-8EA7-1544-6448F1D3E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44840" y="1657002"/>
              <a:ext cx="513174" cy="513174"/>
            </a:xfrm>
            <a:prstGeom prst="rect">
              <a:avLst/>
            </a:prstGeom>
          </p:spPr>
        </p:pic>
        <p:sp>
          <p:nvSpPr>
            <p:cNvPr id="963" name="TextBox 962">
              <a:extLst>
                <a:ext uri="{FF2B5EF4-FFF2-40B4-BE49-F238E27FC236}">
                  <a16:creationId xmlns:a16="http://schemas.microsoft.com/office/drawing/2014/main" id="{74ED7F77-644F-366B-C9DE-B13E256B1FD5}"/>
                </a:ext>
              </a:extLst>
            </p:cNvPr>
            <p:cNvSpPr txBox="1"/>
            <p:nvPr/>
          </p:nvSpPr>
          <p:spPr>
            <a:xfrm>
              <a:off x="7466635" y="1781283"/>
              <a:ext cx="11948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200" dirty="0"/>
                <a:t>timestamp</a:t>
              </a:r>
              <a:endParaRPr kumimoji="1" lang="ko-Kore-KR" altLang="en-US" sz="1200" dirty="0"/>
            </a:p>
          </p:txBody>
        </p:sp>
      </p:grpSp>
      <p:cxnSp>
        <p:nvCxnSpPr>
          <p:cNvPr id="967" name="직선 연결선[R] 966">
            <a:extLst>
              <a:ext uri="{FF2B5EF4-FFF2-40B4-BE49-F238E27FC236}">
                <a16:creationId xmlns:a16="http://schemas.microsoft.com/office/drawing/2014/main" id="{2CF0CA2F-D1C2-4BC1-6E5C-296FAE03AC13}"/>
              </a:ext>
            </a:extLst>
          </p:cNvPr>
          <p:cNvCxnSpPr/>
          <p:nvPr/>
        </p:nvCxnSpPr>
        <p:spPr>
          <a:xfrm>
            <a:off x="7149178" y="3433557"/>
            <a:ext cx="67620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직선 연결선[R] 967">
            <a:extLst>
              <a:ext uri="{FF2B5EF4-FFF2-40B4-BE49-F238E27FC236}">
                <a16:creationId xmlns:a16="http://schemas.microsoft.com/office/drawing/2014/main" id="{6E1CFD8B-25B6-1A5B-3D2A-04085EB007DE}"/>
              </a:ext>
            </a:extLst>
          </p:cNvPr>
          <p:cNvCxnSpPr>
            <a:cxnSpLocks/>
          </p:cNvCxnSpPr>
          <p:nvPr/>
        </p:nvCxnSpPr>
        <p:spPr>
          <a:xfrm>
            <a:off x="7491255" y="1549314"/>
            <a:ext cx="47339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직선 연결선[R] 968">
            <a:extLst>
              <a:ext uri="{FF2B5EF4-FFF2-40B4-BE49-F238E27FC236}">
                <a16:creationId xmlns:a16="http://schemas.microsoft.com/office/drawing/2014/main" id="{E1CDBB66-C844-3A9C-9254-9B09AC6ECCE8}"/>
              </a:ext>
            </a:extLst>
          </p:cNvPr>
          <p:cNvCxnSpPr>
            <a:cxnSpLocks/>
          </p:cNvCxnSpPr>
          <p:nvPr/>
        </p:nvCxnSpPr>
        <p:spPr>
          <a:xfrm>
            <a:off x="7487279" y="5589139"/>
            <a:ext cx="47339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0" name="직선 연결선[R] 969">
            <a:extLst>
              <a:ext uri="{FF2B5EF4-FFF2-40B4-BE49-F238E27FC236}">
                <a16:creationId xmlns:a16="http://schemas.microsoft.com/office/drawing/2014/main" id="{B1A27422-3201-6E19-F10F-1E2711B97C72}"/>
              </a:ext>
            </a:extLst>
          </p:cNvPr>
          <p:cNvCxnSpPr/>
          <p:nvPr/>
        </p:nvCxnSpPr>
        <p:spPr>
          <a:xfrm>
            <a:off x="7491255" y="1549314"/>
            <a:ext cx="0" cy="40398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C10626D9-1B2A-A9E8-BD84-E4E9AC13C075}"/>
              </a:ext>
            </a:extLst>
          </p:cNvPr>
          <p:cNvSpPr/>
          <p:nvPr/>
        </p:nvSpPr>
        <p:spPr>
          <a:xfrm>
            <a:off x="8538309" y="5033409"/>
            <a:ext cx="120872" cy="120872"/>
          </a:xfrm>
          <a:prstGeom prst="ellipse">
            <a:avLst/>
          </a:prstGeom>
          <a:solidFill>
            <a:srgbClr val="FFC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448E749-9E31-0F6F-4967-D098D62B22F9}"/>
              </a:ext>
            </a:extLst>
          </p:cNvPr>
          <p:cNvSpPr/>
          <p:nvPr/>
        </p:nvSpPr>
        <p:spPr>
          <a:xfrm>
            <a:off x="8538309" y="5257085"/>
            <a:ext cx="120872" cy="120872"/>
          </a:xfrm>
          <a:prstGeom prst="ellipse">
            <a:avLst/>
          </a:prstGeom>
          <a:solidFill>
            <a:srgbClr val="FFC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3F800FA-99FB-155A-7FD8-3C61EA2329BE}"/>
              </a:ext>
            </a:extLst>
          </p:cNvPr>
          <p:cNvSpPr/>
          <p:nvPr/>
        </p:nvSpPr>
        <p:spPr>
          <a:xfrm>
            <a:off x="8538309" y="5468289"/>
            <a:ext cx="120872" cy="120872"/>
          </a:xfrm>
          <a:prstGeom prst="ellipse">
            <a:avLst/>
          </a:prstGeom>
          <a:solidFill>
            <a:srgbClr val="FFC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2564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한쪽 모서리 5">
            <a:extLst>
              <a:ext uri="{FF2B5EF4-FFF2-40B4-BE49-F238E27FC236}">
                <a16:creationId xmlns:a16="http://schemas.microsoft.com/office/drawing/2014/main" id="{B30B7C2B-5717-6774-267A-D70673B638A6}"/>
              </a:ext>
            </a:extLst>
          </p:cNvPr>
          <p:cNvSpPr/>
          <p:nvPr/>
        </p:nvSpPr>
        <p:spPr>
          <a:xfrm>
            <a:off x="246888" y="237744"/>
            <a:ext cx="11945112" cy="6620256"/>
          </a:xfrm>
          <a:prstGeom prst="round1Rect">
            <a:avLst>
              <a:gd name="adj" fmla="val 5470"/>
            </a:avLst>
          </a:prstGeom>
          <a:solidFill>
            <a:schemeClr val="bg1"/>
          </a:solidFill>
          <a:ln>
            <a:noFill/>
          </a:ln>
          <a:effectLst>
            <a:outerShdw blurRad="177800" dist="38100" dir="13500000" algn="b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i="1" kern="0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 pitchFamily="2" charset="-127"/>
              </a:rPr>
              <a:t>05.</a:t>
            </a:r>
            <a:r>
              <a:rPr lang="ko-KR" altLang="en-US" sz="4000" i="1" kern="0" dirty="0"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 pitchFamily="2" charset="-127"/>
              </a:rPr>
              <a:t> 보완사항</a:t>
            </a:r>
            <a:endParaRPr lang="en-US" altLang="ko-KR" sz="4000" i="1" kern="0" dirty="0">
              <a:solidFill>
                <a:prstClr val="black">
                  <a:lumMod val="75000"/>
                  <a:lumOff val="25000"/>
                </a:prstClr>
              </a:solidFill>
              <a:ea typeface="Tmon몬소리 Black" panose="02000A03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FB37FF5-8D2A-F3C2-228E-8ADFFB5BA9B1}"/>
              </a:ext>
            </a:extLst>
          </p:cNvPr>
          <p:cNvGrpSpPr/>
          <p:nvPr/>
        </p:nvGrpSpPr>
        <p:grpSpPr>
          <a:xfrm>
            <a:off x="469900" y="313944"/>
            <a:ext cx="409956" cy="409956"/>
            <a:chOff x="469900" y="313944"/>
            <a:chExt cx="409956" cy="409956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302B17C-A39D-9E8E-90DC-94909766DEEE}"/>
                </a:ext>
              </a:extLst>
            </p:cNvPr>
            <p:cNvSpPr/>
            <p:nvPr/>
          </p:nvSpPr>
          <p:spPr>
            <a:xfrm>
              <a:off x="469900" y="313944"/>
              <a:ext cx="409956" cy="409956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Group 16">
              <a:extLst>
                <a:ext uri="{FF2B5EF4-FFF2-40B4-BE49-F238E27FC236}">
                  <a16:creationId xmlns:a16="http://schemas.microsoft.com/office/drawing/2014/main" id="{8184134A-535F-8D4B-38A5-BA45472DB5E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6153" y="405448"/>
              <a:ext cx="197451" cy="226949"/>
              <a:chOff x="1039" y="1681"/>
              <a:chExt cx="1071" cy="1231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0" name="Freeform 17">
                <a:extLst>
                  <a:ext uri="{FF2B5EF4-FFF2-40B4-BE49-F238E27FC236}">
                    <a16:creationId xmlns:a16="http://schemas.microsoft.com/office/drawing/2014/main" id="{07AED290-4F6B-DEBF-CAF0-E2A0D22AAA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Freeform 18">
                <a:extLst>
                  <a:ext uri="{FF2B5EF4-FFF2-40B4-BE49-F238E27FC236}">
                    <a16:creationId xmlns:a16="http://schemas.microsoft.com/office/drawing/2014/main" id="{E783CC70-2365-3312-EC01-44580EF5B9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Freeform 19">
                <a:extLst>
                  <a:ext uri="{FF2B5EF4-FFF2-40B4-BE49-F238E27FC236}">
                    <a16:creationId xmlns:a16="http://schemas.microsoft.com/office/drawing/2014/main" id="{CB66A5FC-576E-3ACD-3449-6A70A93E9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Freeform 20">
                <a:extLst>
                  <a:ext uri="{FF2B5EF4-FFF2-40B4-BE49-F238E27FC236}">
                    <a16:creationId xmlns:a16="http://schemas.microsoft.com/office/drawing/2014/main" id="{76B8560C-A0A9-B371-741B-F72D03FAC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말풍선: 타원형 14">
            <a:extLst>
              <a:ext uri="{FF2B5EF4-FFF2-40B4-BE49-F238E27FC236}">
                <a16:creationId xmlns:a16="http://schemas.microsoft.com/office/drawing/2014/main" id="{44C5946B-F15D-6FE0-9B1D-6164E5F98084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rgbClr val="FFD370"/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01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B32ACD1-2883-1DDD-B30E-066A2B5089E0}"/>
              </a:ext>
            </a:extLst>
          </p:cNvPr>
          <p:cNvGrpSpPr/>
          <p:nvPr/>
        </p:nvGrpSpPr>
        <p:grpSpPr>
          <a:xfrm>
            <a:off x="10216083" y="459964"/>
            <a:ext cx="1550689" cy="169277"/>
            <a:chOff x="9512757" y="369386"/>
            <a:chExt cx="2051714" cy="223970"/>
          </a:xfrm>
        </p:grpSpPr>
        <p:grpSp>
          <p:nvGrpSpPr>
            <p:cNvPr id="17" name="Group 8">
              <a:extLst>
                <a:ext uri="{FF2B5EF4-FFF2-40B4-BE49-F238E27FC236}">
                  <a16:creationId xmlns:a16="http://schemas.microsoft.com/office/drawing/2014/main" id="{0B5A3F5B-FD40-0728-A83D-4B92AF86078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50964" y="406846"/>
              <a:ext cx="132372" cy="140525"/>
              <a:chOff x="4594" y="900"/>
              <a:chExt cx="276" cy="293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26" name="Freeform 9">
                <a:extLst>
                  <a:ext uri="{FF2B5EF4-FFF2-40B4-BE49-F238E27FC236}">
                    <a16:creationId xmlns:a16="http://schemas.microsoft.com/office/drawing/2014/main" id="{3A668E60-6C31-B427-6BF0-686EB3A72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7" name="Freeform 10">
                <a:extLst>
                  <a:ext uri="{FF2B5EF4-FFF2-40B4-BE49-F238E27FC236}">
                    <a16:creationId xmlns:a16="http://schemas.microsoft.com/office/drawing/2014/main" id="{F1839ACC-106F-BF23-C5E8-09B00CF663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485A8E47-A04B-2D93-C10E-654571672A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9" name="Freeform 12">
                <a:extLst>
                  <a:ext uri="{FF2B5EF4-FFF2-40B4-BE49-F238E27FC236}">
                    <a16:creationId xmlns:a16="http://schemas.microsoft.com/office/drawing/2014/main" id="{671BC0AA-B3E5-593A-44FB-95E360A063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18" name="Group 19">
              <a:extLst>
                <a:ext uri="{FF2B5EF4-FFF2-40B4-BE49-F238E27FC236}">
                  <a16:creationId xmlns:a16="http://schemas.microsoft.com/office/drawing/2014/main" id="{47FCBCD1-41A5-AF7E-502A-76423509A7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06302" y="406846"/>
              <a:ext cx="140525" cy="140525"/>
              <a:chOff x="1747" y="423"/>
              <a:chExt cx="575" cy="575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23" name="Freeform 20">
                <a:extLst>
                  <a:ext uri="{FF2B5EF4-FFF2-40B4-BE49-F238E27FC236}">
                    <a16:creationId xmlns:a16="http://schemas.microsoft.com/office/drawing/2014/main" id="{C7C3B1AB-FF0E-35B8-1E67-736D37A5DD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4" name="Freeform 21">
                <a:extLst>
                  <a:ext uri="{FF2B5EF4-FFF2-40B4-BE49-F238E27FC236}">
                    <a16:creationId xmlns:a16="http://schemas.microsoft.com/office/drawing/2014/main" id="{054BB12C-4ED9-5A7C-458B-B4A6F1779E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5" name="Freeform 22">
                <a:extLst>
                  <a:ext uri="{FF2B5EF4-FFF2-40B4-BE49-F238E27FC236}">
                    <a16:creationId xmlns:a16="http://schemas.microsoft.com/office/drawing/2014/main" id="{DEA797F0-935B-10ED-B66F-734425B167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A3CCD214-F90E-DC1F-A10C-8E57E6CE6F37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360858" y="343758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2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0A53E82-5462-9879-7420-5D1346A6B0F5}"/>
                </a:ext>
              </a:extLst>
            </p:cNvPr>
            <p:cNvSpPr/>
            <p:nvPr/>
          </p:nvSpPr>
          <p:spPr>
            <a:xfrm>
              <a:off x="10885020" y="369386"/>
              <a:ext cx="454304" cy="22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500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100%</a:t>
              </a:r>
              <a:endPara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1" name="Freeform 26">
              <a:extLst>
                <a:ext uri="{FF2B5EF4-FFF2-40B4-BE49-F238E27FC236}">
                  <a16:creationId xmlns:a16="http://schemas.microsoft.com/office/drawing/2014/main" id="{ED7B5B5A-77A3-7188-402D-FAF9810231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12196" y="406846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2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B5F2C72-9CB4-B629-6921-C9DB9FD39F19}"/>
                </a:ext>
              </a:extLst>
            </p:cNvPr>
            <p:cNvSpPr/>
            <p:nvPr/>
          </p:nvSpPr>
          <p:spPr>
            <a:xfrm>
              <a:off x="9512757" y="369386"/>
              <a:ext cx="693969" cy="22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500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PPTBIZCAM</a:t>
              </a:r>
              <a:endPara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9024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001">
            <a:extLst>
              <a:ext uri="{FF2B5EF4-FFF2-40B4-BE49-F238E27FC236}">
                <a16:creationId xmlns:a16="http://schemas.microsoft.com/office/drawing/2014/main" id="{8359D3B1-ECDE-4240-870A-F846E0CA0B4E}"/>
              </a:ext>
            </a:extLst>
          </p:cNvPr>
          <p:cNvGrpSpPr/>
          <p:nvPr/>
        </p:nvGrpSpPr>
        <p:grpSpPr>
          <a:xfrm>
            <a:off x="0" y="6246254"/>
            <a:ext cx="12190476" cy="611746"/>
            <a:chOff x="0" y="7869238"/>
            <a:chExt cx="18285714" cy="2416476"/>
          </a:xfrm>
        </p:grpSpPr>
        <p:pic>
          <p:nvPicPr>
            <p:cNvPr id="19" name="Object 2">
              <a:extLst>
                <a:ext uri="{FF2B5EF4-FFF2-40B4-BE49-F238E27FC236}">
                  <a16:creationId xmlns:a16="http://schemas.microsoft.com/office/drawing/2014/main" id="{D9317D3F-4560-4814-9B26-D53A506DB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869238"/>
              <a:ext cx="18285714" cy="2416476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0E0E6F0-491A-4B1C-AEE5-F05A2B5F4CAC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05.</a:t>
            </a:r>
            <a:r>
              <a:rPr lang="ko-KR" altLang="en-US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 보완사항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5227F95-6138-4C1F-9E08-625ECEEF7FE8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3ECA63-5844-A3CF-E05F-925A35751AA6}"/>
              </a:ext>
            </a:extLst>
          </p:cNvPr>
          <p:cNvSpPr/>
          <p:nvPr/>
        </p:nvSpPr>
        <p:spPr>
          <a:xfrm>
            <a:off x="1720069" y="922611"/>
            <a:ext cx="4246535" cy="782956"/>
          </a:xfrm>
          <a:prstGeom prst="rect">
            <a:avLst/>
          </a:prstGeom>
          <a:solidFill>
            <a:srgbClr val="FFF8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2D31A9-2A70-4F43-8C47-543B9C21AD31}"/>
              </a:ext>
            </a:extLst>
          </p:cNvPr>
          <p:cNvSpPr txBox="1"/>
          <p:nvPr/>
        </p:nvSpPr>
        <p:spPr>
          <a:xfrm>
            <a:off x="1323975" y="84558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spc="-300" dirty="0">
                <a:solidFill>
                  <a:srgbClr val="413D3D"/>
                </a:solidFill>
                <a:latin typeface="+mn-ea"/>
              </a:rPr>
              <a:t>(1)</a:t>
            </a:r>
            <a:r>
              <a:rPr lang="ko-KR" altLang="en-US" sz="2400" b="1" spc="-300" dirty="0">
                <a:solidFill>
                  <a:srgbClr val="413D3D"/>
                </a:solidFill>
                <a:latin typeface="+mn-ea"/>
              </a:rPr>
              <a:t> 전체적 컨셉 적용 </a:t>
            </a:r>
          </a:p>
        </p:txBody>
      </p:sp>
      <p:pic>
        <p:nvPicPr>
          <p:cNvPr id="5" name="그래픽 4" descr="벌 단색으로 채워진">
            <a:extLst>
              <a:ext uri="{FF2B5EF4-FFF2-40B4-BE49-F238E27FC236}">
                <a16:creationId xmlns:a16="http://schemas.microsoft.com/office/drawing/2014/main" id="{DBEB6E94-FF2C-B150-B59F-D90855D6E8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4899" y="1911718"/>
            <a:ext cx="3026583" cy="3026583"/>
          </a:xfrm>
          <a:prstGeom prst="rect">
            <a:avLst/>
          </a:prstGeom>
        </p:spPr>
      </p:pic>
      <p:pic>
        <p:nvPicPr>
          <p:cNvPr id="7" name="그래픽 6" descr="꿀단지 단색으로 채워진">
            <a:extLst>
              <a:ext uri="{FF2B5EF4-FFF2-40B4-BE49-F238E27FC236}">
                <a16:creationId xmlns:a16="http://schemas.microsoft.com/office/drawing/2014/main" id="{74CAB30A-0AE8-1B7A-B134-7D46B3BFEB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71975" y="1733537"/>
            <a:ext cx="3026583" cy="30972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91222C-2D26-780B-5F4E-85125F460BA8}"/>
              </a:ext>
            </a:extLst>
          </p:cNvPr>
          <p:cNvSpPr txBox="1"/>
          <p:nvPr/>
        </p:nvSpPr>
        <p:spPr>
          <a:xfrm>
            <a:off x="2215710" y="514445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등급제도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D6CFAE-ED89-0C2D-A8F3-15FE9EAA04EF}"/>
              </a:ext>
            </a:extLst>
          </p:cNvPr>
          <p:cNvSpPr txBox="1"/>
          <p:nvPr/>
        </p:nvSpPr>
        <p:spPr>
          <a:xfrm>
            <a:off x="5690207" y="512474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리뷰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4F422A-4246-E18C-C3F4-ED652362A44C}"/>
              </a:ext>
            </a:extLst>
          </p:cNvPr>
          <p:cNvSpPr txBox="1"/>
          <p:nvPr/>
        </p:nvSpPr>
        <p:spPr>
          <a:xfrm>
            <a:off x="9099127" y="512517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컬렉션</a:t>
            </a:r>
            <a:endParaRPr lang="en-US" altLang="ko-KR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6C1E3C1-581E-25F1-76FA-8FED622D14DE}"/>
              </a:ext>
            </a:extLst>
          </p:cNvPr>
          <p:cNvGrpSpPr/>
          <p:nvPr/>
        </p:nvGrpSpPr>
        <p:grpSpPr>
          <a:xfrm>
            <a:off x="8220523" y="2239514"/>
            <a:ext cx="2634370" cy="2294884"/>
            <a:chOff x="8298088" y="1901131"/>
            <a:chExt cx="2634370" cy="2294884"/>
          </a:xfrm>
        </p:grpSpPr>
        <p:sp>
          <p:nvSpPr>
            <p:cNvPr id="8" name="육각형 7">
              <a:extLst>
                <a:ext uri="{FF2B5EF4-FFF2-40B4-BE49-F238E27FC236}">
                  <a16:creationId xmlns:a16="http://schemas.microsoft.com/office/drawing/2014/main" id="{712AB385-25C0-3D95-3CB1-A079AC58AE4A}"/>
                </a:ext>
              </a:extLst>
            </p:cNvPr>
            <p:cNvSpPr/>
            <p:nvPr/>
          </p:nvSpPr>
          <p:spPr>
            <a:xfrm>
              <a:off x="9815766" y="3210860"/>
              <a:ext cx="1116692" cy="985155"/>
            </a:xfrm>
            <a:prstGeom prst="hexagon">
              <a:avLst/>
            </a:prstGeom>
            <a:noFill/>
            <a:ln w="254000">
              <a:solidFill>
                <a:srgbClr val="FFCD2D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육각형 11">
              <a:extLst>
                <a:ext uri="{FF2B5EF4-FFF2-40B4-BE49-F238E27FC236}">
                  <a16:creationId xmlns:a16="http://schemas.microsoft.com/office/drawing/2014/main" id="{490A39BB-B7BC-41B5-3415-0FF741A25FB3}"/>
                </a:ext>
              </a:extLst>
            </p:cNvPr>
            <p:cNvSpPr/>
            <p:nvPr/>
          </p:nvSpPr>
          <p:spPr>
            <a:xfrm>
              <a:off x="9102426" y="1901131"/>
              <a:ext cx="1116692" cy="985155"/>
            </a:xfrm>
            <a:prstGeom prst="hexagon">
              <a:avLst/>
            </a:prstGeom>
            <a:noFill/>
            <a:ln w="254000">
              <a:solidFill>
                <a:srgbClr val="FFCD2D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육각형 12">
              <a:extLst>
                <a:ext uri="{FF2B5EF4-FFF2-40B4-BE49-F238E27FC236}">
                  <a16:creationId xmlns:a16="http://schemas.microsoft.com/office/drawing/2014/main" id="{CD8FD4FA-908A-9084-A5E9-95051C0690A4}"/>
                </a:ext>
              </a:extLst>
            </p:cNvPr>
            <p:cNvSpPr/>
            <p:nvPr/>
          </p:nvSpPr>
          <p:spPr>
            <a:xfrm>
              <a:off x="8298088" y="3203651"/>
              <a:ext cx="1116692" cy="985155"/>
            </a:xfrm>
            <a:prstGeom prst="hexagon">
              <a:avLst/>
            </a:prstGeom>
            <a:noFill/>
            <a:ln w="254000">
              <a:solidFill>
                <a:srgbClr val="FFCD2D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459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6025EFBB-13D4-BD82-AA0A-2480C221F41A}"/>
              </a:ext>
            </a:extLst>
          </p:cNvPr>
          <p:cNvGrpSpPr/>
          <p:nvPr/>
        </p:nvGrpSpPr>
        <p:grpSpPr>
          <a:xfrm>
            <a:off x="5486658" y="1089686"/>
            <a:ext cx="3413238" cy="4336498"/>
            <a:chOff x="7081889" y="564618"/>
            <a:chExt cx="4355678" cy="5541581"/>
          </a:xfrm>
        </p:grpSpPr>
        <p:pic>
          <p:nvPicPr>
            <p:cNvPr id="11" name="KakaoTalk_Video_2023-06-01-21-46-13-1">
              <a:hlinkClick r:id="" action="ppaction://media"/>
              <a:extLst>
                <a:ext uri="{FF2B5EF4-FFF2-40B4-BE49-F238E27FC236}">
                  <a16:creationId xmlns:a16="http://schemas.microsoft.com/office/drawing/2014/main" id="{D83FAD9A-AB47-5084-E9A2-E1A75BE84521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5"/>
            <a:srcRect t="-15" b="-15"/>
            <a:stretch/>
          </p:blipFill>
          <p:spPr>
            <a:xfrm>
              <a:off x="7282951" y="596741"/>
              <a:ext cx="3555423" cy="5333135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D3FECED-6873-F853-607D-F6F60BC51B14}"/>
                </a:ext>
              </a:extLst>
            </p:cNvPr>
            <p:cNvSpPr/>
            <p:nvPr/>
          </p:nvSpPr>
          <p:spPr>
            <a:xfrm>
              <a:off x="7081889" y="5323243"/>
              <a:ext cx="4246535" cy="782956"/>
            </a:xfrm>
            <a:prstGeom prst="rect">
              <a:avLst/>
            </a:prstGeom>
            <a:solidFill>
              <a:srgbClr val="FFF8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46B9A32-36E5-2738-68A3-8D28C49A2235}"/>
                </a:ext>
              </a:extLst>
            </p:cNvPr>
            <p:cNvSpPr/>
            <p:nvPr/>
          </p:nvSpPr>
          <p:spPr>
            <a:xfrm>
              <a:off x="7191032" y="564618"/>
              <a:ext cx="4246535" cy="782956"/>
            </a:xfrm>
            <a:prstGeom prst="rect">
              <a:avLst/>
            </a:prstGeom>
            <a:solidFill>
              <a:srgbClr val="FFF8D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8" name="그룹 1001">
            <a:extLst>
              <a:ext uri="{FF2B5EF4-FFF2-40B4-BE49-F238E27FC236}">
                <a16:creationId xmlns:a16="http://schemas.microsoft.com/office/drawing/2014/main" id="{8359D3B1-ECDE-4240-870A-F846E0CA0B4E}"/>
              </a:ext>
            </a:extLst>
          </p:cNvPr>
          <p:cNvGrpSpPr/>
          <p:nvPr/>
        </p:nvGrpSpPr>
        <p:grpSpPr>
          <a:xfrm>
            <a:off x="0" y="6246254"/>
            <a:ext cx="12190476" cy="611746"/>
            <a:chOff x="0" y="7869238"/>
            <a:chExt cx="18285714" cy="2416476"/>
          </a:xfrm>
        </p:grpSpPr>
        <p:pic>
          <p:nvPicPr>
            <p:cNvPr id="19" name="Object 2">
              <a:extLst>
                <a:ext uri="{FF2B5EF4-FFF2-40B4-BE49-F238E27FC236}">
                  <a16:creationId xmlns:a16="http://schemas.microsoft.com/office/drawing/2014/main" id="{D9317D3F-4560-4814-9B26-D53A506DB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7869238"/>
              <a:ext cx="18285714" cy="2416476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0E0E6F0-491A-4B1C-AEE5-F05A2B5F4CAC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05.</a:t>
            </a:r>
            <a:r>
              <a:rPr lang="ko-KR" altLang="en-US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 보완사항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5227F95-6138-4C1F-9E08-625ECEEF7FE8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62D31A9-2A70-4F43-8C47-543B9C21AD31}"/>
              </a:ext>
            </a:extLst>
          </p:cNvPr>
          <p:cNvSpPr txBox="1"/>
          <p:nvPr/>
        </p:nvSpPr>
        <p:spPr>
          <a:xfrm>
            <a:off x="1323975" y="84558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spc="-300" dirty="0">
                <a:solidFill>
                  <a:srgbClr val="413D3D"/>
                </a:solidFill>
                <a:latin typeface="+mn-ea"/>
              </a:rPr>
              <a:t>(2)</a:t>
            </a:r>
            <a:r>
              <a:rPr lang="ko-KR" altLang="en-US" sz="2400" b="1" spc="-300" dirty="0">
                <a:solidFill>
                  <a:srgbClr val="413D3D"/>
                </a:solidFill>
                <a:latin typeface="+mn-ea"/>
              </a:rPr>
              <a:t> 안전성 보완</a:t>
            </a:r>
            <a:r>
              <a:rPr lang="en-US" altLang="ko-KR" sz="2400" b="1" spc="-300" dirty="0">
                <a:solidFill>
                  <a:srgbClr val="413D3D"/>
                </a:solidFill>
                <a:latin typeface="+mn-ea"/>
              </a:rPr>
              <a:t> – </a:t>
            </a:r>
            <a:r>
              <a:rPr lang="ko-KR" altLang="en-US" sz="2400" b="1" spc="-300" dirty="0">
                <a:solidFill>
                  <a:srgbClr val="413D3D"/>
                </a:solidFill>
                <a:latin typeface="+mn-ea"/>
              </a:rPr>
              <a:t>사용자 등급</a:t>
            </a:r>
          </a:p>
        </p:txBody>
      </p:sp>
      <p:pic>
        <p:nvPicPr>
          <p:cNvPr id="5" name="그래픽 4" descr="추가 단색으로 채워진">
            <a:extLst>
              <a:ext uri="{FF2B5EF4-FFF2-40B4-BE49-F238E27FC236}">
                <a16:creationId xmlns:a16="http://schemas.microsoft.com/office/drawing/2014/main" id="{4376F7B6-F8D1-09E1-CE7D-526CFCC9E6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38946" y="2990946"/>
            <a:ext cx="621094" cy="6210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82495E-0CAB-D5AE-A95B-DC8A363498EA}"/>
              </a:ext>
            </a:extLst>
          </p:cNvPr>
          <p:cNvSpPr txBox="1"/>
          <p:nvPr/>
        </p:nvSpPr>
        <p:spPr>
          <a:xfrm>
            <a:off x="8479512" y="1025437"/>
            <a:ext cx="3261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/>
              <a:t>= </a:t>
            </a:r>
            <a:r>
              <a:rPr kumimoji="1" lang="ko-KR" altLang="en-US" sz="2800" b="1" dirty="0"/>
              <a:t>사용자 등급</a:t>
            </a:r>
            <a:endParaRPr kumimoji="1" lang="ko-Kore-KR" altLang="en-US" sz="2800" b="1" dirty="0"/>
          </a:p>
        </p:txBody>
      </p:sp>
      <p:pic>
        <p:nvPicPr>
          <p:cNvPr id="14" name="그림 1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47044112-8650-2C65-AF18-BB0A079E16F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53"/>
          <a:stretch/>
        </p:blipFill>
        <p:spPr>
          <a:xfrm>
            <a:off x="8626154" y="1658166"/>
            <a:ext cx="2306252" cy="3155325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ED47992D-69A2-F421-28F7-51F94DD741BB}"/>
              </a:ext>
            </a:extLst>
          </p:cNvPr>
          <p:cNvGrpSpPr/>
          <p:nvPr/>
        </p:nvGrpSpPr>
        <p:grpSpPr>
          <a:xfrm>
            <a:off x="1670408" y="1927102"/>
            <a:ext cx="2704465" cy="2886389"/>
            <a:chOff x="1299538" y="1928519"/>
            <a:chExt cx="2704465" cy="288638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AD76758-A1F5-2046-FBF4-B9D2ED2579D4}"/>
                </a:ext>
              </a:extLst>
            </p:cNvPr>
            <p:cNvGrpSpPr/>
            <p:nvPr/>
          </p:nvGrpSpPr>
          <p:grpSpPr>
            <a:xfrm>
              <a:off x="1299538" y="1928519"/>
              <a:ext cx="2704465" cy="2886389"/>
              <a:chOff x="470534" y="2684245"/>
              <a:chExt cx="2704465" cy="2886389"/>
            </a:xfrm>
          </p:grpSpPr>
          <p:pic>
            <p:nvPicPr>
              <p:cNvPr id="9" name="그림 8" descr="텍스트, 스크린샷, 폰트, 번호이(가) 표시된 사진&#10;&#10;자동 생성된 설명">
                <a:extLst>
                  <a:ext uri="{FF2B5EF4-FFF2-40B4-BE49-F238E27FC236}">
                    <a16:creationId xmlns:a16="http://schemas.microsoft.com/office/drawing/2014/main" id="{50D36062-F548-1B1A-5467-14021B8C32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7126"/>
              <a:stretch/>
            </p:blipFill>
            <p:spPr>
              <a:xfrm>
                <a:off x="470534" y="2684245"/>
                <a:ext cx="2704465" cy="2886389"/>
              </a:xfrm>
              <a:prstGeom prst="rect">
                <a:avLst/>
              </a:prstGeom>
            </p:spPr>
          </p:pic>
          <p:sp>
            <p:nvSpPr>
              <p:cNvPr id="2" name="모서리가 둥근 직사각형 1">
                <a:extLst>
                  <a:ext uri="{FF2B5EF4-FFF2-40B4-BE49-F238E27FC236}">
                    <a16:creationId xmlns:a16="http://schemas.microsoft.com/office/drawing/2014/main" id="{CEE6845E-8503-6C73-FE8D-E68662DE5A50}"/>
                  </a:ext>
                </a:extLst>
              </p:cNvPr>
              <p:cNvSpPr/>
              <p:nvPr/>
            </p:nvSpPr>
            <p:spPr>
              <a:xfrm>
                <a:off x="671176" y="2996910"/>
                <a:ext cx="2286000" cy="1536983"/>
              </a:xfrm>
              <a:prstGeom prst="round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7CF4D96-9365-44E5-847E-682D4CB1879F}"/>
                </a:ext>
              </a:extLst>
            </p:cNvPr>
            <p:cNvSpPr/>
            <p:nvPr/>
          </p:nvSpPr>
          <p:spPr>
            <a:xfrm>
              <a:off x="1647398" y="1982517"/>
              <a:ext cx="2025433" cy="2232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200" dirty="0">
                  <a:solidFill>
                    <a:schemeClr val="tx1"/>
                  </a:solidFill>
                </a:rPr>
                <a:t>리뷰</a:t>
              </a:r>
              <a:r>
                <a:rPr kumimoji="1" lang="en-US" altLang="ko-KR" sz="1200" dirty="0">
                  <a:solidFill>
                    <a:schemeClr val="tx1"/>
                  </a:solidFill>
                </a:rPr>
                <a:t> 4</a:t>
              </a:r>
              <a:r>
                <a:rPr kumimoji="1" lang="ko-KR" altLang="en-US" sz="1200" dirty="0">
                  <a:solidFill>
                    <a:schemeClr val="tx1"/>
                  </a:solidFill>
                </a:rPr>
                <a:t>개 선택해주세요</a:t>
              </a:r>
              <a:endParaRPr kumimoji="1" lang="en-US" altLang="ko-K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59482FC-48C2-6F7E-0313-3835CED67DEE}"/>
              </a:ext>
            </a:extLst>
          </p:cNvPr>
          <p:cNvSpPr txBox="1"/>
          <p:nvPr/>
        </p:nvSpPr>
        <p:spPr>
          <a:xfrm>
            <a:off x="1670408" y="5161101"/>
            <a:ext cx="5790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기존평균점수 </a:t>
            </a:r>
            <a:r>
              <a:rPr lang="en-US" altLang="ko-KR" b="1" dirty="0"/>
              <a:t>+ ((</a:t>
            </a:r>
            <a:r>
              <a:rPr lang="ko-KR" altLang="en-US" b="1" dirty="0"/>
              <a:t>리뷰 점수</a:t>
            </a:r>
            <a:r>
              <a:rPr lang="en-US" altLang="ko-KR" b="1" dirty="0"/>
              <a:t>/10) + (</a:t>
            </a:r>
            <a:r>
              <a:rPr lang="ko-KR" altLang="en-US" b="1" dirty="0" err="1"/>
              <a:t>별점</a:t>
            </a:r>
            <a:r>
              <a:rPr lang="ko-KR" altLang="en-US" b="1" dirty="0"/>
              <a:t> 점수</a:t>
            </a:r>
            <a:r>
              <a:rPr lang="en-US" altLang="ko-KR" b="1" dirty="0"/>
              <a:t>/10))/2 </a:t>
            </a:r>
          </a:p>
          <a:p>
            <a:r>
              <a:rPr lang="en-US" altLang="ko-KR" b="1" dirty="0"/>
              <a:t>=&gt; </a:t>
            </a:r>
            <a:r>
              <a:rPr lang="ko-KR" altLang="en-US" b="1" dirty="0"/>
              <a:t>전체 평균 </a:t>
            </a:r>
            <a:r>
              <a:rPr lang="ko-KR" altLang="en-US" b="1" dirty="0" err="1"/>
              <a:t>점수으로</a:t>
            </a:r>
            <a:r>
              <a:rPr lang="ko-KR" altLang="en-US" b="1" dirty="0"/>
              <a:t> 등급평가</a:t>
            </a:r>
          </a:p>
        </p:txBody>
      </p:sp>
    </p:spTree>
    <p:extLst>
      <p:ext uri="{BB962C8B-B14F-4D97-AF65-F5344CB8AC3E}">
        <p14:creationId xmlns:p14="http://schemas.microsoft.com/office/powerpoint/2010/main" val="351062745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001">
            <a:extLst>
              <a:ext uri="{FF2B5EF4-FFF2-40B4-BE49-F238E27FC236}">
                <a16:creationId xmlns:a16="http://schemas.microsoft.com/office/drawing/2014/main" id="{8359D3B1-ECDE-4240-870A-F846E0CA0B4E}"/>
              </a:ext>
            </a:extLst>
          </p:cNvPr>
          <p:cNvGrpSpPr/>
          <p:nvPr/>
        </p:nvGrpSpPr>
        <p:grpSpPr>
          <a:xfrm>
            <a:off x="0" y="6246254"/>
            <a:ext cx="12190476" cy="611746"/>
            <a:chOff x="0" y="7869238"/>
            <a:chExt cx="18285714" cy="2416476"/>
          </a:xfrm>
        </p:grpSpPr>
        <p:pic>
          <p:nvPicPr>
            <p:cNvPr id="19" name="Object 2">
              <a:extLst>
                <a:ext uri="{FF2B5EF4-FFF2-40B4-BE49-F238E27FC236}">
                  <a16:creationId xmlns:a16="http://schemas.microsoft.com/office/drawing/2014/main" id="{D9317D3F-4560-4814-9B26-D53A506DB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869238"/>
              <a:ext cx="18285714" cy="2416476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0E0E6F0-491A-4B1C-AEE5-F05A2B5F4CAC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05.</a:t>
            </a:r>
            <a:r>
              <a:rPr lang="ko-KR" altLang="en-US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 보완사항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5227F95-6138-4C1F-9E08-625ECEEF7FE8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62D31A9-2A70-4F43-8C47-543B9C21AD31}"/>
              </a:ext>
            </a:extLst>
          </p:cNvPr>
          <p:cNvSpPr txBox="1"/>
          <p:nvPr/>
        </p:nvSpPr>
        <p:spPr>
          <a:xfrm>
            <a:off x="1323975" y="84558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spc="-300" dirty="0">
                <a:solidFill>
                  <a:srgbClr val="413D3D"/>
                </a:solidFill>
                <a:latin typeface="+mn-ea"/>
              </a:rPr>
              <a:t>(2)</a:t>
            </a:r>
            <a:r>
              <a:rPr lang="ko-KR" altLang="en-US" sz="2400" b="1" spc="-300" dirty="0">
                <a:solidFill>
                  <a:srgbClr val="413D3D"/>
                </a:solidFill>
                <a:latin typeface="+mn-ea"/>
              </a:rPr>
              <a:t> 안전성 보완</a:t>
            </a:r>
            <a:r>
              <a:rPr lang="en-US" altLang="ko-KR" sz="2400" b="1" spc="-300" dirty="0">
                <a:solidFill>
                  <a:srgbClr val="413D3D"/>
                </a:solidFill>
                <a:latin typeface="+mn-ea"/>
              </a:rPr>
              <a:t> – </a:t>
            </a:r>
            <a:r>
              <a:rPr lang="ko-KR" altLang="en-US" sz="2400" b="1" spc="-300" dirty="0">
                <a:solidFill>
                  <a:srgbClr val="413D3D"/>
                </a:solidFill>
                <a:latin typeface="+mn-ea"/>
              </a:rPr>
              <a:t>사용자 등급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91F9DB3-C53E-34A8-B8CD-6B431FC24BDF}"/>
              </a:ext>
            </a:extLst>
          </p:cNvPr>
          <p:cNvGrpSpPr/>
          <p:nvPr/>
        </p:nvGrpSpPr>
        <p:grpSpPr>
          <a:xfrm>
            <a:off x="3180970" y="461025"/>
            <a:ext cx="5995574" cy="5551393"/>
            <a:chOff x="3305774" y="559045"/>
            <a:chExt cx="5995574" cy="5551393"/>
          </a:xfrm>
        </p:grpSpPr>
        <p:pic>
          <p:nvPicPr>
            <p:cNvPr id="21" name="그래픽 20" descr="레벨이 있는 피라미드 윤곽선">
              <a:extLst>
                <a:ext uri="{FF2B5EF4-FFF2-40B4-BE49-F238E27FC236}">
                  <a16:creationId xmlns:a16="http://schemas.microsoft.com/office/drawing/2014/main" id="{182459C3-78D3-64B0-3210-027B567A9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05774" y="559045"/>
              <a:ext cx="5551393" cy="555139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B614C3-D5ED-1FC5-0D69-EE0F411876A1}"/>
                </a:ext>
              </a:extLst>
            </p:cNvPr>
            <p:cNvSpPr txBox="1"/>
            <p:nvPr/>
          </p:nvSpPr>
          <p:spPr>
            <a:xfrm>
              <a:off x="5521364" y="4580788"/>
              <a:ext cx="25630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dirty="0"/>
                <a:t>애벌레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381942-BDF6-C934-6DDE-65B264E7F099}"/>
                </a:ext>
              </a:extLst>
            </p:cNvPr>
            <p:cNvSpPr txBox="1"/>
            <p:nvPr/>
          </p:nvSpPr>
          <p:spPr>
            <a:xfrm>
              <a:off x="5483802" y="3763625"/>
              <a:ext cx="25630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dirty="0"/>
                <a:t>애기꿀벌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6335E22-1F28-97CB-3B2F-1224394B56C5}"/>
                </a:ext>
              </a:extLst>
            </p:cNvPr>
            <p:cNvSpPr txBox="1"/>
            <p:nvPr/>
          </p:nvSpPr>
          <p:spPr>
            <a:xfrm>
              <a:off x="5634922" y="2931948"/>
              <a:ext cx="25630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dirty="0"/>
                <a:t>꿀벌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6AE29D-1242-3D4D-3A72-E23157B9170C}"/>
                </a:ext>
              </a:extLst>
            </p:cNvPr>
            <p:cNvSpPr txBox="1"/>
            <p:nvPr/>
          </p:nvSpPr>
          <p:spPr>
            <a:xfrm>
              <a:off x="5605893" y="2058315"/>
              <a:ext cx="25630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dirty="0"/>
                <a:t>여왕벌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1357C86-BA3B-C112-EFB3-F47E46F7CCE6}"/>
                </a:ext>
              </a:extLst>
            </p:cNvPr>
            <p:cNvSpPr txBox="1"/>
            <p:nvPr/>
          </p:nvSpPr>
          <p:spPr>
            <a:xfrm rot="20309534">
              <a:off x="5136707" y="1495448"/>
              <a:ext cx="88937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400" dirty="0"/>
                <a:t>👑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2153812-92D8-2042-D1A3-34934207DAFB}"/>
                </a:ext>
              </a:extLst>
            </p:cNvPr>
            <p:cNvSpPr txBox="1"/>
            <p:nvPr/>
          </p:nvSpPr>
          <p:spPr>
            <a:xfrm>
              <a:off x="5440275" y="5397674"/>
              <a:ext cx="25630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dirty="0"/>
                <a:t>장수말벌</a:t>
              </a:r>
            </a:p>
          </p:txBody>
        </p:sp>
        <p:pic>
          <p:nvPicPr>
            <p:cNvPr id="14" name="그래픽 13" descr="벌 단색으로 채워진">
              <a:extLst>
                <a:ext uri="{FF2B5EF4-FFF2-40B4-BE49-F238E27FC236}">
                  <a16:creationId xmlns:a16="http://schemas.microsoft.com/office/drawing/2014/main" id="{5F08CDC7-D3FC-DD6A-A89E-B1A34716A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429819" y="5246812"/>
              <a:ext cx="671056" cy="67105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AD9700F-ACE2-39C9-45B9-E26DDB02E6F5}"/>
                </a:ext>
              </a:extLst>
            </p:cNvPr>
            <p:cNvSpPr txBox="1"/>
            <p:nvPr/>
          </p:nvSpPr>
          <p:spPr>
            <a:xfrm>
              <a:off x="8104121" y="1945712"/>
              <a:ext cx="10971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~</a:t>
              </a:r>
              <a:r>
                <a:rPr kumimoji="1" lang="en-US" altLang="ko-KR" dirty="0"/>
                <a:t>80%</a:t>
              </a:r>
              <a:endParaRPr kumimoji="1" lang="ko-Kore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D6E0950-66B1-D132-6754-8CCAB267FBD5}"/>
                </a:ext>
              </a:extLst>
            </p:cNvPr>
            <p:cNvSpPr txBox="1"/>
            <p:nvPr/>
          </p:nvSpPr>
          <p:spPr>
            <a:xfrm>
              <a:off x="8104121" y="2832322"/>
              <a:ext cx="10971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~</a:t>
              </a:r>
              <a:r>
                <a:rPr kumimoji="1" lang="en-US" altLang="ko-KR" dirty="0"/>
                <a:t>50%</a:t>
              </a:r>
              <a:endParaRPr kumimoji="1" lang="ko-Kore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48C7501-2E4D-809F-A38E-CE183E15462E}"/>
                </a:ext>
              </a:extLst>
            </p:cNvPr>
            <p:cNvSpPr txBox="1"/>
            <p:nvPr/>
          </p:nvSpPr>
          <p:spPr>
            <a:xfrm>
              <a:off x="8156904" y="3763625"/>
              <a:ext cx="10971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~</a:t>
              </a:r>
              <a:r>
                <a:rPr kumimoji="1" lang="en-US" altLang="ko-KR" dirty="0"/>
                <a:t>30%</a:t>
              </a:r>
              <a:endParaRPr kumimoji="1" lang="ko-Kore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9CFF48-4ABF-3251-4DF1-A14EECA14F4F}"/>
                </a:ext>
              </a:extLst>
            </p:cNvPr>
            <p:cNvSpPr txBox="1"/>
            <p:nvPr/>
          </p:nvSpPr>
          <p:spPr>
            <a:xfrm>
              <a:off x="8204210" y="4475629"/>
              <a:ext cx="10971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~</a:t>
              </a:r>
              <a:r>
                <a:rPr kumimoji="1" lang="en-US" altLang="ko-KR" dirty="0"/>
                <a:t>20%</a:t>
              </a:r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85290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001">
            <a:extLst>
              <a:ext uri="{FF2B5EF4-FFF2-40B4-BE49-F238E27FC236}">
                <a16:creationId xmlns:a16="http://schemas.microsoft.com/office/drawing/2014/main" id="{8359D3B1-ECDE-4240-870A-F846E0CA0B4E}"/>
              </a:ext>
            </a:extLst>
          </p:cNvPr>
          <p:cNvGrpSpPr/>
          <p:nvPr/>
        </p:nvGrpSpPr>
        <p:grpSpPr>
          <a:xfrm>
            <a:off x="0" y="6246254"/>
            <a:ext cx="12190476" cy="611746"/>
            <a:chOff x="0" y="7869238"/>
            <a:chExt cx="18285714" cy="2416476"/>
          </a:xfrm>
        </p:grpSpPr>
        <p:pic>
          <p:nvPicPr>
            <p:cNvPr id="19" name="Object 2">
              <a:extLst>
                <a:ext uri="{FF2B5EF4-FFF2-40B4-BE49-F238E27FC236}">
                  <a16:creationId xmlns:a16="http://schemas.microsoft.com/office/drawing/2014/main" id="{D9317D3F-4560-4814-9B26-D53A506DB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869238"/>
              <a:ext cx="18285714" cy="2416476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0E0E6F0-491A-4B1C-AEE5-F05A2B5F4CAC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05.</a:t>
            </a:r>
            <a:r>
              <a:rPr lang="ko-KR" altLang="en-US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 보완사항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5227F95-6138-4C1F-9E08-625ECEEF7FE8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62D31A9-2A70-4F43-8C47-543B9C21AD31}"/>
              </a:ext>
            </a:extLst>
          </p:cNvPr>
          <p:cNvSpPr txBox="1"/>
          <p:nvPr/>
        </p:nvSpPr>
        <p:spPr>
          <a:xfrm>
            <a:off x="1323975" y="84558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spc="-300" dirty="0">
                <a:solidFill>
                  <a:srgbClr val="413D3D"/>
                </a:solidFill>
                <a:latin typeface="+mn-ea"/>
              </a:rPr>
              <a:t>(3)</a:t>
            </a:r>
            <a:r>
              <a:rPr lang="ko-KR" altLang="en-US" sz="2400" b="1" spc="-300" dirty="0">
                <a:solidFill>
                  <a:srgbClr val="413D3D"/>
                </a:solidFill>
                <a:latin typeface="+mn-ea"/>
              </a:rPr>
              <a:t> 해시태그 기능 제공</a:t>
            </a:r>
          </a:p>
        </p:txBody>
      </p:sp>
      <p:pic>
        <p:nvPicPr>
          <p:cNvPr id="2" name="그림 1" descr="텍스트, 스크린샷, 번호, 도표이(가) 표시된 사진&#10;&#10;자동 생성된 설명">
            <a:extLst>
              <a:ext uri="{FF2B5EF4-FFF2-40B4-BE49-F238E27FC236}">
                <a16:creationId xmlns:a16="http://schemas.microsoft.com/office/drawing/2014/main" id="{E553E495-BC4D-DD95-556D-EBCB43025B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61"/>
          <a:stretch/>
        </p:blipFill>
        <p:spPr>
          <a:xfrm>
            <a:off x="3551265" y="1585791"/>
            <a:ext cx="2679643" cy="4258329"/>
          </a:xfrm>
          <a:prstGeom prst="rect">
            <a:avLst/>
          </a:prstGeom>
        </p:spPr>
      </p:pic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12F267C-EB8E-5DB5-95D3-695733476C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343" y="2934523"/>
            <a:ext cx="2897144" cy="2830652"/>
          </a:xfrm>
          <a:prstGeom prst="rect">
            <a:avLst/>
          </a:prstGeom>
        </p:spPr>
      </p:pic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4C1D7EF-FC07-ADEA-0268-A9A9305C53CE}"/>
              </a:ext>
            </a:extLst>
          </p:cNvPr>
          <p:cNvSpPr/>
          <p:nvPr/>
        </p:nvSpPr>
        <p:spPr>
          <a:xfrm>
            <a:off x="6663953" y="3245338"/>
            <a:ext cx="2422784" cy="129332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E952D48-6749-C8B9-2B7C-DF33F4E9F1E9}"/>
              </a:ext>
            </a:extLst>
          </p:cNvPr>
          <p:cNvSpPr/>
          <p:nvPr/>
        </p:nvSpPr>
        <p:spPr>
          <a:xfrm>
            <a:off x="4768074" y="5229394"/>
            <a:ext cx="1462834" cy="428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ACFBAB91-AA22-3313-FED7-F376E310CC34}"/>
              </a:ext>
            </a:extLst>
          </p:cNvPr>
          <p:cNvSpPr/>
          <p:nvPr/>
        </p:nvSpPr>
        <p:spPr>
          <a:xfrm>
            <a:off x="3556682" y="4940320"/>
            <a:ext cx="2674226" cy="46166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61445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한쪽 모서리 5">
            <a:extLst>
              <a:ext uri="{FF2B5EF4-FFF2-40B4-BE49-F238E27FC236}">
                <a16:creationId xmlns:a16="http://schemas.microsoft.com/office/drawing/2014/main" id="{B30B7C2B-5717-6774-267A-D70673B638A6}"/>
              </a:ext>
            </a:extLst>
          </p:cNvPr>
          <p:cNvSpPr/>
          <p:nvPr/>
        </p:nvSpPr>
        <p:spPr>
          <a:xfrm>
            <a:off x="246888" y="237744"/>
            <a:ext cx="11945112" cy="6620256"/>
          </a:xfrm>
          <a:prstGeom prst="round1Rect">
            <a:avLst>
              <a:gd name="adj" fmla="val 5470"/>
            </a:avLst>
          </a:prstGeom>
          <a:solidFill>
            <a:schemeClr val="bg1"/>
          </a:solidFill>
          <a:ln>
            <a:noFill/>
          </a:ln>
          <a:effectLst>
            <a:outerShdw blurRad="177800" dist="38100" dir="13500000" algn="b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01.</a:t>
            </a:r>
            <a:r>
              <a:rPr lang="ko-KR" altLang="en-US" sz="4000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기획</a:t>
            </a:r>
            <a:endParaRPr lang="en-US" altLang="ko-KR" sz="4000" i="1" kern="0" dirty="0">
              <a:solidFill>
                <a:prstClr val="black">
                  <a:lumMod val="75000"/>
                  <a:lumOff val="2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FB37FF5-8D2A-F3C2-228E-8ADFFB5BA9B1}"/>
              </a:ext>
            </a:extLst>
          </p:cNvPr>
          <p:cNvGrpSpPr/>
          <p:nvPr/>
        </p:nvGrpSpPr>
        <p:grpSpPr>
          <a:xfrm>
            <a:off x="469900" y="313944"/>
            <a:ext cx="409956" cy="409956"/>
            <a:chOff x="469900" y="313944"/>
            <a:chExt cx="409956" cy="409956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302B17C-A39D-9E8E-90DC-94909766DEEE}"/>
                </a:ext>
              </a:extLst>
            </p:cNvPr>
            <p:cNvSpPr/>
            <p:nvPr/>
          </p:nvSpPr>
          <p:spPr>
            <a:xfrm>
              <a:off x="469900" y="313944"/>
              <a:ext cx="409956" cy="409956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Group 16">
              <a:extLst>
                <a:ext uri="{FF2B5EF4-FFF2-40B4-BE49-F238E27FC236}">
                  <a16:creationId xmlns:a16="http://schemas.microsoft.com/office/drawing/2014/main" id="{8184134A-535F-8D4B-38A5-BA45472DB5E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6153" y="405448"/>
              <a:ext cx="197451" cy="226949"/>
              <a:chOff x="1039" y="1681"/>
              <a:chExt cx="1071" cy="1231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0" name="Freeform 17">
                <a:extLst>
                  <a:ext uri="{FF2B5EF4-FFF2-40B4-BE49-F238E27FC236}">
                    <a16:creationId xmlns:a16="http://schemas.microsoft.com/office/drawing/2014/main" id="{07AED290-4F6B-DEBF-CAF0-E2A0D22AAA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Freeform 18">
                <a:extLst>
                  <a:ext uri="{FF2B5EF4-FFF2-40B4-BE49-F238E27FC236}">
                    <a16:creationId xmlns:a16="http://schemas.microsoft.com/office/drawing/2014/main" id="{E783CC70-2365-3312-EC01-44580EF5B9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Freeform 19">
                <a:extLst>
                  <a:ext uri="{FF2B5EF4-FFF2-40B4-BE49-F238E27FC236}">
                    <a16:creationId xmlns:a16="http://schemas.microsoft.com/office/drawing/2014/main" id="{CB66A5FC-576E-3ACD-3449-6A70A93E9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Freeform 20">
                <a:extLst>
                  <a:ext uri="{FF2B5EF4-FFF2-40B4-BE49-F238E27FC236}">
                    <a16:creationId xmlns:a16="http://schemas.microsoft.com/office/drawing/2014/main" id="{76B8560C-A0A9-B371-741B-F72D03FAC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말풍선: 타원형 14">
            <a:extLst>
              <a:ext uri="{FF2B5EF4-FFF2-40B4-BE49-F238E27FC236}">
                <a16:creationId xmlns:a16="http://schemas.microsoft.com/office/drawing/2014/main" id="{44C5946B-F15D-6FE0-9B1D-6164E5F98084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rgbClr val="FFD370"/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01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B32ACD1-2883-1DDD-B30E-066A2B5089E0}"/>
              </a:ext>
            </a:extLst>
          </p:cNvPr>
          <p:cNvGrpSpPr/>
          <p:nvPr/>
        </p:nvGrpSpPr>
        <p:grpSpPr>
          <a:xfrm>
            <a:off x="10216083" y="459964"/>
            <a:ext cx="1550689" cy="169277"/>
            <a:chOff x="9512757" y="369386"/>
            <a:chExt cx="2051714" cy="223970"/>
          </a:xfrm>
        </p:grpSpPr>
        <p:grpSp>
          <p:nvGrpSpPr>
            <p:cNvPr id="17" name="Group 8">
              <a:extLst>
                <a:ext uri="{FF2B5EF4-FFF2-40B4-BE49-F238E27FC236}">
                  <a16:creationId xmlns:a16="http://schemas.microsoft.com/office/drawing/2014/main" id="{0B5A3F5B-FD40-0728-A83D-4B92AF86078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50964" y="406846"/>
              <a:ext cx="132372" cy="140525"/>
              <a:chOff x="4594" y="900"/>
              <a:chExt cx="276" cy="293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26" name="Freeform 9">
                <a:extLst>
                  <a:ext uri="{FF2B5EF4-FFF2-40B4-BE49-F238E27FC236}">
                    <a16:creationId xmlns:a16="http://schemas.microsoft.com/office/drawing/2014/main" id="{3A668E60-6C31-B427-6BF0-686EB3A72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7" name="Freeform 10">
                <a:extLst>
                  <a:ext uri="{FF2B5EF4-FFF2-40B4-BE49-F238E27FC236}">
                    <a16:creationId xmlns:a16="http://schemas.microsoft.com/office/drawing/2014/main" id="{F1839ACC-106F-BF23-C5E8-09B00CF663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485A8E47-A04B-2D93-C10E-654571672A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9" name="Freeform 12">
                <a:extLst>
                  <a:ext uri="{FF2B5EF4-FFF2-40B4-BE49-F238E27FC236}">
                    <a16:creationId xmlns:a16="http://schemas.microsoft.com/office/drawing/2014/main" id="{671BC0AA-B3E5-593A-44FB-95E360A063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18" name="Group 19">
              <a:extLst>
                <a:ext uri="{FF2B5EF4-FFF2-40B4-BE49-F238E27FC236}">
                  <a16:creationId xmlns:a16="http://schemas.microsoft.com/office/drawing/2014/main" id="{47FCBCD1-41A5-AF7E-502A-76423509A7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06302" y="406846"/>
              <a:ext cx="140525" cy="140525"/>
              <a:chOff x="1747" y="423"/>
              <a:chExt cx="575" cy="575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23" name="Freeform 20">
                <a:extLst>
                  <a:ext uri="{FF2B5EF4-FFF2-40B4-BE49-F238E27FC236}">
                    <a16:creationId xmlns:a16="http://schemas.microsoft.com/office/drawing/2014/main" id="{C7C3B1AB-FF0E-35B8-1E67-736D37A5DD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4" name="Freeform 21">
                <a:extLst>
                  <a:ext uri="{FF2B5EF4-FFF2-40B4-BE49-F238E27FC236}">
                    <a16:creationId xmlns:a16="http://schemas.microsoft.com/office/drawing/2014/main" id="{054BB12C-4ED9-5A7C-458B-B4A6F1779E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5" name="Freeform 22">
                <a:extLst>
                  <a:ext uri="{FF2B5EF4-FFF2-40B4-BE49-F238E27FC236}">
                    <a16:creationId xmlns:a16="http://schemas.microsoft.com/office/drawing/2014/main" id="{DEA797F0-935B-10ED-B66F-734425B167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A3CCD214-F90E-DC1F-A10C-8E57E6CE6F37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360858" y="343758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2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0A53E82-5462-9879-7420-5D1346A6B0F5}"/>
                </a:ext>
              </a:extLst>
            </p:cNvPr>
            <p:cNvSpPr/>
            <p:nvPr/>
          </p:nvSpPr>
          <p:spPr>
            <a:xfrm>
              <a:off x="10885020" y="369386"/>
              <a:ext cx="454304" cy="22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500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100%</a:t>
              </a:r>
              <a:endPara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1" name="Freeform 26">
              <a:extLst>
                <a:ext uri="{FF2B5EF4-FFF2-40B4-BE49-F238E27FC236}">
                  <a16:creationId xmlns:a16="http://schemas.microsoft.com/office/drawing/2014/main" id="{ED7B5B5A-77A3-7188-402D-FAF9810231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12196" y="406846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2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B5F2C72-9CB4-B629-6921-C9DB9FD39F19}"/>
                </a:ext>
              </a:extLst>
            </p:cNvPr>
            <p:cNvSpPr/>
            <p:nvPr/>
          </p:nvSpPr>
          <p:spPr>
            <a:xfrm>
              <a:off x="9512757" y="369386"/>
              <a:ext cx="693969" cy="22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500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PPTBIZCAM</a:t>
              </a:r>
              <a:endPara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48058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한쪽 모서리 5">
            <a:extLst>
              <a:ext uri="{FF2B5EF4-FFF2-40B4-BE49-F238E27FC236}">
                <a16:creationId xmlns:a16="http://schemas.microsoft.com/office/drawing/2014/main" id="{B30B7C2B-5717-6774-267A-D70673B638A6}"/>
              </a:ext>
            </a:extLst>
          </p:cNvPr>
          <p:cNvSpPr/>
          <p:nvPr/>
        </p:nvSpPr>
        <p:spPr>
          <a:xfrm>
            <a:off x="246888" y="237744"/>
            <a:ext cx="11945112" cy="6620256"/>
          </a:xfrm>
          <a:prstGeom prst="round1Rect">
            <a:avLst>
              <a:gd name="adj" fmla="val 5470"/>
            </a:avLst>
          </a:prstGeom>
          <a:solidFill>
            <a:schemeClr val="bg1"/>
          </a:solidFill>
          <a:ln>
            <a:noFill/>
          </a:ln>
          <a:effectLst>
            <a:outerShdw blurRad="177800" dist="38100" dir="13500000" algn="b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06.</a:t>
            </a:r>
            <a:r>
              <a:rPr lang="ko-KR" altLang="en-US" sz="4000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향 후 일정</a:t>
            </a:r>
            <a:endParaRPr lang="en-US" altLang="ko-KR" sz="4000" i="1" kern="0" dirty="0">
              <a:solidFill>
                <a:prstClr val="black">
                  <a:lumMod val="75000"/>
                  <a:lumOff val="2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FB37FF5-8D2A-F3C2-228E-8ADFFB5BA9B1}"/>
              </a:ext>
            </a:extLst>
          </p:cNvPr>
          <p:cNvGrpSpPr/>
          <p:nvPr/>
        </p:nvGrpSpPr>
        <p:grpSpPr>
          <a:xfrm>
            <a:off x="469900" y="313944"/>
            <a:ext cx="409956" cy="409956"/>
            <a:chOff x="469900" y="313944"/>
            <a:chExt cx="409956" cy="409956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302B17C-A39D-9E8E-90DC-94909766DEEE}"/>
                </a:ext>
              </a:extLst>
            </p:cNvPr>
            <p:cNvSpPr/>
            <p:nvPr/>
          </p:nvSpPr>
          <p:spPr>
            <a:xfrm>
              <a:off x="469900" y="313944"/>
              <a:ext cx="409956" cy="409956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Group 16">
              <a:extLst>
                <a:ext uri="{FF2B5EF4-FFF2-40B4-BE49-F238E27FC236}">
                  <a16:creationId xmlns:a16="http://schemas.microsoft.com/office/drawing/2014/main" id="{8184134A-535F-8D4B-38A5-BA45472DB5E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6153" y="405448"/>
              <a:ext cx="197451" cy="226949"/>
              <a:chOff x="1039" y="1681"/>
              <a:chExt cx="1071" cy="1231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0" name="Freeform 17">
                <a:extLst>
                  <a:ext uri="{FF2B5EF4-FFF2-40B4-BE49-F238E27FC236}">
                    <a16:creationId xmlns:a16="http://schemas.microsoft.com/office/drawing/2014/main" id="{07AED290-4F6B-DEBF-CAF0-E2A0D22AAA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Freeform 18">
                <a:extLst>
                  <a:ext uri="{FF2B5EF4-FFF2-40B4-BE49-F238E27FC236}">
                    <a16:creationId xmlns:a16="http://schemas.microsoft.com/office/drawing/2014/main" id="{E783CC70-2365-3312-EC01-44580EF5B9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Freeform 19">
                <a:extLst>
                  <a:ext uri="{FF2B5EF4-FFF2-40B4-BE49-F238E27FC236}">
                    <a16:creationId xmlns:a16="http://schemas.microsoft.com/office/drawing/2014/main" id="{CB66A5FC-576E-3ACD-3449-6A70A93E9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Freeform 20">
                <a:extLst>
                  <a:ext uri="{FF2B5EF4-FFF2-40B4-BE49-F238E27FC236}">
                    <a16:creationId xmlns:a16="http://schemas.microsoft.com/office/drawing/2014/main" id="{76B8560C-A0A9-B371-741B-F72D03FAC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말풍선: 타원형 14">
            <a:extLst>
              <a:ext uri="{FF2B5EF4-FFF2-40B4-BE49-F238E27FC236}">
                <a16:creationId xmlns:a16="http://schemas.microsoft.com/office/drawing/2014/main" id="{44C5946B-F15D-6FE0-9B1D-6164E5F98084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rgbClr val="FFD370"/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01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B32ACD1-2883-1DDD-B30E-066A2B5089E0}"/>
              </a:ext>
            </a:extLst>
          </p:cNvPr>
          <p:cNvGrpSpPr/>
          <p:nvPr/>
        </p:nvGrpSpPr>
        <p:grpSpPr>
          <a:xfrm>
            <a:off x="10216083" y="459964"/>
            <a:ext cx="1550689" cy="169277"/>
            <a:chOff x="9512757" y="369386"/>
            <a:chExt cx="2051714" cy="223970"/>
          </a:xfrm>
        </p:grpSpPr>
        <p:grpSp>
          <p:nvGrpSpPr>
            <p:cNvPr id="17" name="Group 8">
              <a:extLst>
                <a:ext uri="{FF2B5EF4-FFF2-40B4-BE49-F238E27FC236}">
                  <a16:creationId xmlns:a16="http://schemas.microsoft.com/office/drawing/2014/main" id="{0B5A3F5B-FD40-0728-A83D-4B92AF86078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50964" y="406846"/>
              <a:ext cx="132372" cy="140525"/>
              <a:chOff x="4594" y="900"/>
              <a:chExt cx="276" cy="293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26" name="Freeform 9">
                <a:extLst>
                  <a:ext uri="{FF2B5EF4-FFF2-40B4-BE49-F238E27FC236}">
                    <a16:creationId xmlns:a16="http://schemas.microsoft.com/office/drawing/2014/main" id="{3A668E60-6C31-B427-6BF0-686EB3A72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7" name="Freeform 10">
                <a:extLst>
                  <a:ext uri="{FF2B5EF4-FFF2-40B4-BE49-F238E27FC236}">
                    <a16:creationId xmlns:a16="http://schemas.microsoft.com/office/drawing/2014/main" id="{F1839ACC-106F-BF23-C5E8-09B00CF663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485A8E47-A04B-2D93-C10E-654571672A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9" name="Freeform 12">
                <a:extLst>
                  <a:ext uri="{FF2B5EF4-FFF2-40B4-BE49-F238E27FC236}">
                    <a16:creationId xmlns:a16="http://schemas.microsoft.com/office/drawing/2014/main" id="{671BC0AA-B3E5-593A-44FB-95E360A063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18" name="Group 19">
              <a:extLst>
                <a:ext uri="{FF2B5EF4-FFF2-40B4-BE49-F238E27FC236}">
                  <a16:creationId xmlns:a16="http://schemas.microsoft.com/office/drawing/2014/main" id="{47FCBCD1-41A5-AF7E-502A-76423509A7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06302" y="406846"/>
              <a:ext cx="140525" cy="140525"/>
              <a:chOff x="1747" y="423"/>
              <a:chExt cx="575" cy="575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23" name="Freeform 20">
                <a:extLst>
                  <a:ext uri="{FF2B5EF4-FFF2-40B4-BE49-F238E27FC236}">
                    <a16:creationId xmlns:a16="http://schemas.microsoft.com/office/drawing/2014/main" id="{C7C3B1AB-FF0E-35B8-1E67-736D37A5DD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4" name="Freeform 21">
                <a:extLst>
                  <a:ext uri="{FF2B5EF4-FFF2-40B4-BE49-F238E27FC236}">
                    <a16:creationId xmlns:a16="http://schemas.microsoft.com/office/drawing/2014/main" id="{054BB12C-4ED9-5A7C-458B-B4A6F1779E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5" name="Freeform 22">
                <a:extLst>
                  <a:ext uri="{FF2B5EF4-FFF2-40B4-BE49-F238E27FC236}">
                    <a16:creationId xmlns:a16="http://schemas.microsoft.com/office/drawing/2014/main" id="{DEA797F0-935B-10ED-B66F-734425B167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A3CCD214-F90E-DC1F-A10C-8E57E6CE6F37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360858" y="343758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2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0A53E82-5462-9879-7420-5D1346A6B0F5}"/>
                </a:ext>
              </a:extLst>
            </p:cNvPr>
            <p:cNvSpPr/>
            <p:nvPr/>
          </p:nvSpPr>
          <p:spPr>
            <a:xfrm>
              <a:off x="10885020" y="369386"/>
              <a:ext cx="454304" cy="22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500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100%</a:t>
              </a:r>
              <a:endPara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1" name="Freeform 26">
              <a:extLst>
                <a:ext uri="{FF2B5EF4-FFF2-40B4-BE49-F238E27FC236}">
                  <a16:creationId xmlns:a16="http://schemas.microsoft.com/office/drawing/2014/main" id="{ED7B5B5A-77A3-7188-402D-FAF9810231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12196" y="406846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2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B5F2C72-9CB4-B629-6921-C9DB9FD39F19}"/>
                </a:ext>
              </a:extLst>
            </p:cNvPr>
            <p:cNvSpPr/>
            <p:nvPr/>
          </p:nvSpPr>
          <p:spPr>
            <a:xfrm>
              <a:off x="9512757" y="369386"/>
              <a:ext cx="693969" cy="22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500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PPTBIZCAM</a:t>
              </a:r>
              <a:endPara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62065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774F6BE-E50B-4C8B-A2F6-E14B3BA02071}"/>
              </a:ext>
            </a:extLst>
          </p:cNvPr>
          <p:cNvCxnSpPr/>
          <p:nvPr/>
        </p:nvCxnSpPr>
        <p:spPr>
          <a:xfrm>
            <a:off x="0" y="3405188"/>
            <a:ext cx="12192000" cy="0"/>
          </a:xfrm>
          <a:prstGeom prst="line">
            <a:avLst/>
          </a:prstGeom>
          <a:ln w="57150">
            <a:solidFill>
              <a:srgbClr val="FFC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E86B461-2BF0-49E8-80AF-88B7BF9003C7}"/>
              </a:ext>
            </a:extLst>
          </p:cNvPr>
          <p:cNvCxnSpPr/>
          <p:nvPr/>
        </p:nvCxnSpPr>
        <p:spPr>
          <a:xfrm flipV="1">
            <a:off x="3483089" y="3447298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FFF520F-77CA-491B-BC22-0DAB47F25730}"/>
              </a:ext>
            </a:extLst>
          </p:cNvPr>
          <p:cNvSpPr txBox="1"/>
          <p:nvPr/>
        </p:nvSpPr>
        <p:spPr>
          <a:xfrm>
            <a:off x="3483089" y="3883637"/>
            <a:ext cx="1252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9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~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10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월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3403748-BBFE-4FA4-B3E5-9C78ECE6DD14}"/>
              </a:ext>
            </a:extLst>
          </p:cNvPr>
          <p:cNvSpPr txBox="1"/>
          <p:nvPr/>
        </p:nvSpPr>
        <p:spPr>
          <a:xfrm>
            <a:off x="609969" y="167111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하계방학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A71B69C-C781-4C6E-B92E-576040C73780}"/>
              </a:ext>
            </a:extLst>
          </p:cNvPr>
          <p:cNvSpPr txBox="1"/>
          <p:nvPr/>
        </p:nvSpPr>
        <p:spPr>
          <a:xfrm>
            <a:off x="3461747" y="4280128"/>
            <a:ext cx="2900952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API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호출 위한 작업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Test API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이용한 테스트 및 수정 작업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API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구현 완료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4C3E2A4A-EEDA-440A-A9F9-A247142E1DAA}"/>
              </a:ext>
            </a:extLst>
          </p:cNvPr>
          <p:cNvCxnSpPr>
            <a:cxnSpLocks/>
          </p:cNvCxnSpPr>
          <p:nvPr/>
        </p:nvCxnSpPr>
        <p:spPr>
          <a:xfrm flipV="1">
            <a:off x="6096000" y="2177526"/>
            <a:ext cx="0" cy="117574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41E811CA-2400-4F5F-A3FA-2F9B41B3C85D}"/>
              </a:ext>
            </a:extLst>
          </p:cNvPr>
          <p:cNvSpPr txBox="1"/>
          <p:nvPr/>
        </p:nvSpPr>
        <p:spPr>
          <a:xfrm>
            <a:off x="6159500" y="2181087"/>
            <a:ext cx="739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b="1" dirty="0">
                <a:solidFill>
                  <a:schemeClr val="tx1"/>
                </a:solidFill>
              </a:rPr>
              <a:t>11</a:t>
            </a:r>
            <a:r>
              <a:rPr lang="ko-KR" altLang="en-US" sz="2000" b="1" dirty="0">
                <a:solidFill>
                  <a:schemeClr val="tx1"/>
                </a:solidFill>
              </a:rPr>
              <a:t>월</a:t>
            </a: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D974B81F-0B13-4015-8145-259A3E688222}"/>
              </a:ext>
            </a:extLst>
          </p:cNvPr>
          <p:cNvCxnSpPr/>
          <p:nvPr/>
        </p:nvCxnSpPr>
        <p:spPr>
          <a:xfrm>
            <a:off x="609969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A49159B-49B7-40DC-83FE-B361097CF91D}"/>
              </a:ext>
            </a:extLst>
          </p:cNvPr>
          <p:cNvCxnSpPr/>
          <p:nvPr/>
        </p:nvCxnSpPr>
        <p:spPr>
          <a:xfrm flipV="1">
            <a:off x="8120805" y="3405188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1DDA8CC-B139-49BD-8265-0CD23AC150C1}"/>
              </a:ext>
            </a:extLst>
          </p:cNvPr>
          <p:cNvSpPr txBox="1"/>
          <p:nvPr/>
        </p:nvSpPr>
        <p:spPr>
          <a:xfrm>
            <a:off x="8120805" y="3829070"/>
            <a:ext cx="739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월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FE07F13-714C-4FCC-A223-C89DD6B29656}"/>
              </a:ext>
            </a:extLst>
          </p:cNvPr>
          <p:cNvSpPr txBox="1"/>
          <p:nvPr/>
        </p:nvSpPr>
        <p:spPr>
          <a:xfrm>
            <a:off x="8169977" y="4277199"/>
            <a:ext cx="2305439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프로그램 실행 및 평가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사용자 테스트 진행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배포 및 유지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보수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1765C38-10E7-4ADC-B16D-27C3F1493C7B}"/>
              </a:ext>
            </a:extLst>
          </p:cNvPr>
          <p:cNvSpPr txBox="1"/>
          <p:nvPr/>
        </p:nvSpPr>
        <p:spPr>
          <a:xfrm>
            <a:off x="740479" y="2203593"/>
            <a:ext cx="3368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React Native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활용한 앱 껍데기 제작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E95C818-1B84-43FA-886A-9A0E4A705F2A}"/>
              </a:ext>
            </a:extLst>
          </p:cNvPr>
          <p:cNvSpPr txBox="1"/>
          <p:nvPr/>
        </p:nvSpPr>
        <p:spPr>
          <a:xfrm>
            <a:off x="6159500" y="2643762"/>
            <a:ext cx="1508746" cy="660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버그 수정 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유지 및 보수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43107767-E8C6-484F-BA9F-36CE4D872B62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4A53FC4-C99E-4632-896E-68479B223E3C}"/>
              </a:ext>
            </a:extLst>
          </p:cNvPr>
          <p:cNvSpPr txBox="1"/>
          <p:nvPr/>
        </p:nvSpPr>
        <p:spPr>
          <a:xfrm>
            <a:off x="953697" y="369318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06.</a:t>
            </a:r>
            <a:r>
              <a:rPr lang="ko-KR" altLang="en-US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 향후 일정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7CB661-80E4-76E4-DC41-C54DFD2B20DE}"/>
              </a:ext>
            </a:extLst>
          </p:cNvPr>
          <p:cNvSpPr txBox="1"/>
          <p:nvPr/>
        </p:nvSpPr>
        <p:spPr>
          <a:xfrm>
            <a:off x="740479" y="2587321"/>
            <a:ext cx="1314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UI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구현 완료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D505A2-43C4-8CA4-0964-33F154D5471F}"/>
              </a:ext>
            </a:extLst>
          </p:cNvPr>
          <p:cNvSpPr txBox="1"/>
          <p:nvPr/>
        </p:nvSpPr>
        <p:spPr>
          <a:xfrm>
            <a:off x="691271" y="2938223"/>
            <a:ext cx="2329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 API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설계 및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Test API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구현 </a:t>
            </a:r>
          </a:p>
        </p:txBody>
      </p:sp>
    </p:spTree>
    <p:extLst>
      <p:ext uri="{BB962C8B-B14F-4D97-AF65-F5344CB8AC3E}">
        <p14:creationId xmlns:p14="http://schemas.microsoft.com/office/powerpoint/2010/main" val="21906520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596825"/>
            <a:ext cx="12190476" cy="5962520"/>
            <a:chOff x="0" y="-895238"/>
            <a:chExt cx="18285714" cy="89437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895238"/>
              <a:ext cx="18285714" cy="89437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03174" y="1088871"/>
            <a:ext cx="1184129" cy="1227281"/>
            <a:chOff x="8254760" y="1633306"/>
            <a:chExt cx="1776194" cy="18409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4760" y="1633306"/>
              <a:ext cx="1776194" cy="1840921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C33E61A-A4D3-4461-89E6-03BD823258CD}"/>
              </a:ext>
            </a:extLst>
          </p:cNvPr>
          <p:cNvSpPr txBox="1"/>
          <p:nvPr/>
        </p:nvSpPr>
        <p:spPr>
          <a:xfrm>
            <a:off x="-9526" y="2740164"/>
            <a:ext cx="122015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800" b="1" spc="300" dirty="0">
                <a:solidFill>
                  <a:schemeClr val="bg1"/>
                </a:solidFill>
                <a:latin typeface="+mn-ea"/>
                <a:cs typeface="함초롬바탕" panose="02030604000101010101" pitchFamily="18" charset="-127"/>
              </a:rPr>
              <a:t>질문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7D60EF-32C1-45D3-A374-1FC0CEC46885}"/>
              </a:ext>
            </a:extLst>
          </p:cNvPr>
          <p:cNvSpPr/>
          <p:nvPr/>
        </p:nvSpPr>
        <p:spPr>
          <a:xfrm>
            <a:off x="-9526" y="1"/>
            <a:ext cx="12201525" cy="552450"/>
          </a:xfrm>
          <a:prstGeom prst="rect">
            <a:avLst/>
          </a:prstGeom>
          <a:solidFill>
            <a:srgbClr val="FFD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EC80F8C-9CFF-47D1-BD21-0B9EEAE84446}"/>
              </a:ext>
            </a:extLst>
          </p:cNvPr>
          <p:cNvSpPr/>
          <p:nvPr/>
        </p:nvSpPr>
        <p:spPr>
          <a:xfrm>
            <a:off x="-9526" y="6677024"/>
            <a:ext cx="12201525" cy="200025"/>
          </a:xfrm>
          <a:prstGeom prst="rect">
            <a:avLst/>
          </a:prstGeom>
          <a:solidFill>
            <a:srgbClr val="FFD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F884FD-2320-4B66-875E-466CF1F48C62}"/>
              </a:ext>
            </a:extLst>
          </p:cNvPr>
          <p:cNvSpPr txBox="1"/>
          <p:nvPr/>
        </p:nvSpPr>
        <p:spPr>
          <a:xfrm>
            <a:off x="-9526" y="2740164"/>
            <a:ext cx="122015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800" b="1" spc="300" dirty="0">
                <a:solidFill>
                  <a:srgbClr val="FFC000"/>
                </a:solidFill>
                <a:latin typeface="+mn-ea"/>
                <a:cs typeface="함초롬바탕" panose="02030604000101010101" pitchFamily="18" charset="-127"/>
              </a:rPr>
              <a:t>감사합니다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62F698-25FE-4FD9-8519-AFCA677F79EE}"/>
              </a:ext>
            </a:extLst>
          </p:cNvPr>
          <p:cNvSpPr txBox="1"/>
          <p:nvPr/>
        </p:nvSpPr>
        <p:spPr>
          <a:xfrm>
            <a:off x="2284806" y="4127165"/>
            <a:ext cx="7622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300" dirty="0">
                <a:solidFill>
                  <a:srgbClr val="FFC000"/>
                </a:solidFill>
                <a:latin typeface="+mn-ea"/>
                <a:cs typeface="함초롬바탕" panose="02030604000101010101" pitchFamily="18" charset="-127"/>
              </a:rPr>
              <a:t>꿀벌 오소리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412AA4A-2979-48C3-9DA6-E3A9B1701DEE}"/>
              </a:ext>
            </a:extLst>
          </p:cNvPr>
          <p:cNvCxnSpPr>
            <a:cxnSpLocks/>
          </p:cNvCxnSpPr>
          <p:nvPr/>
        </p:nvCxnSpPr>
        <p:spPr>
          <a:xfrm>
            <a:off x="3764778" y="3986842"/>
            <a:ext cx="446789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E66AD013-3C59-74D6-0D3E-6474F637D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765" y="3882884"/>
            <a:ext cx="644391" cy="64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612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4F07698-34D9-4469-A358-82507C6457F8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01.</a:t>
            </a:r>
            <a:r>
              <a:rPr lang="ko-KR" altLang="en-US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 기획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B9963FB-DD66-492C-840E-AA996BCC0B1F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ADCEB648-BD17-E1C9-484F-820038FEB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6C1558-C8E2-68D2-24A3-667291505084}"/>
              </a:ext>
            </a:extLst>
          </p:cNvPr>
          <p:cNvSpPr txBox="1"/>
          <p:nvPr/>
        </p:nvSpPr>
        <p:spPr>
          <a:xfrm>
            <a:off x="623098" y="2772556"/>
            <a:ext cx="3245251" cy="280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effectLst/>
              </a:rPr>
              <a:t>(1) </a:t>
            </a:r>
            <a:r>
              <a:rPr lang="ko-KR" altLang="en-US" sz="1400" b="1" dirty="0">
                <a:solidFill>
                  <a:srgbClr val="000000"/>
                </a:solidFill>
                <a:effectLst/>
              </a:rPr>
              <a:t>다양한 카테고리</a:t>
            </a:r>
            <a:endParaRPr lang="ko-KR" altLang="en-US" sz="1400" b="1" dirty="0">
              <a:effectLst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dirty="0">
                <a:solidFill>
                  <a:srgbClr val="000000"/>
                </a:solidFill>
                <a:effectLst/>
              </a:rPr>
              <a:t>카테고리가 매우 다양한 거래 플랫폼을 전문화 하여 간편화</a:t>
            </a:r>
            <a:endParaRPr lang="en-US" altLang="ko-KR" sz="1400" dirty="0">
              <a:solidFill>
                <a:srgbClr val="000000"/>
              </a:solidFill>
              <a:effectLst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400" dirty="0">
              <a:solidFill>
                <a:srgbClr val="000000"/>
              </a:solidFill>
              <a:effectLst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effectLst/>
              </a:rPr>
              <a:t>(2) </a:t>
            </a:r>
            <a:r>
              <a:rPr lang="ko-KR" altLang="en-US" sz="1400" b="1" dirty="0">
                <a:solidFill>
                  <a:srgbClr val="000000"/>
                </a:solidFill>
                <a:effectLst/>
              </a:rPr>
              <a:t>안전성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dirty="0" err="1">
                <a:solidFill>
                  <a:srgbClr val="000000"/>
                </a:solidFill>
                <a:effectLst/>
              </a:rPr>
              <a:t>굿즈를</a:t>
            </a:r>
            <a:r>
              <a:rPr lang="ko-KR" altLang="en-US" sz="1400" dirty="0">
                <a:solidFill>
                  <a:srgbClr val="000000"/>
                </a:solidFill>
                <a:effectLst/>
              </a:rPr>
              <a:t> 공식적으로 거래할 수 있는 플랫폼이 </a:t>
            </a:r>
            <a:r>
              <a:rPr lang="ko-KR" altLang="en-US" sz="1400" dirty="0" err="1">
                <a:solidFill>
                  <a:srgbClr val="000000"/>
                </a:solidFill>
                <a:effectLst/>
              </a:rPr>
              <a:t>없다보니</a:t>
            </a:r>
            <a:r>
              <a:rPr lang="ko-KR" altLang="en-US" sz="1400" dirty="0">
                <a:solidFill>
                  <a:srgbClr val="000000"/>
                </a:solidFill>
                <a:effectLst/>
              </a:rPr>
              <a:t> </a:t>
            </a:r>
            <a:r>
              <a:rPr lang="ko-KR" altLang="en-US" sz="1400" dirty="0" err="1">
                <a:solidFill>
                  <a:srgbClr val="000000"/>
                </a:solidFill>
                <a:effectLst/>
              </a:rPr>
              <a:t>굿즈를</a:t>
            </a:r>
            <a:r>
              <a:rPr lang="ko-KR" altLang="en-US" sz="1400" dirty="0">
                <a:solidFill>
                  <a:srgbClr val="000000"/>
                </a:solidFill>
                <a:effectLst/>
              </a:rPr>
              <a:t> 거래하고 싶은 대다수 사람들은 개방형 </a:t>
            </a:r>
            <a:r>
              <a:rPr lang="en-US" altLang="ko-KR" sz="1400" dirty="0">
                <a:solidFill>
                  <a:srgbClr val="000000"/>
                </a:solidFill>
              </a:rPr>
              <a:t>SNS </a:t>
            </a:r>
            <a:r>
              <a:rPr lang="ko-KR" altLang="en-US" sz="1400" dirty="0">
                <a:solidFill>
                  <a:srgbClr val="000000"/>
                </a:solidFill>
              </a:rPr>
              <a:t>이용</a:t>
            </a:r>
            <a:endParaRPr lang="en-US" altLang="ko-KR" sz="1400" dirty="0">
              <a:solidFill>
                <a:srgbClr val="000000"/>
              </a:solidFill>
              <a:effectLst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E9AFC68-5CDE-6AD3-93B2-604E8E0888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12" b="11667"/>
          <a:stretch/>
        </p:blipFill>
        <p:spPr>
          <a:xfrm>
            <a:off x="4977609" y="476323"/>
            <a:ext cx="3044622" cy="54652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3A55886-7C13-D76D-54FB-14F636965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11" b="10868"/>
          <a:stretch/>
        </p:blipFill>
        <p:spPr>
          <a:xfrm>
            <a:off x="8494023" y="419100"/>
            <a:ext cx="3044622" cy="54652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34F136-AA0F-E950-196C-86C5BDF7A8FE}"/>
              </a:ext>
            </a:extLst>
          </p:cNvPr>
          <p:cNvSpPr txBox="1"/>
          <p:nvPr/>
        </p:nvSpPr>
        <p:spPr>
          <a:xfrm>
            <a:off x="4977609" y="602197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accent2"/>
                </a:solidFill>
              </a:rPr>
              <a:t>번개장터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8E9381-AD6A-5C71-9BAB-D4102695148C}"/>
              </a:ext>
            </a:extLst>
          </p:cNvPr>
          <p:cNvSpPr txBox="1"/>
          <p:nvPr/>
        </p:nvSpPr>
        <p:spPr>
          <a:xfrm>
            <a:off x="8463759" y="599878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C00000"/>
                </a:solidFill>
              </a:rPr>
              <a:t>중고나라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42F75A-C41F-303F-7FC8-ED4F75166386}"/>
              </a:ext>
            </a:extLst>
          </p:cNvPr>
          <p:cNvSpPr txBox="1"/>
          <p:nvPr/>
        </p:nvSpPr>
        <p:spPr>
          <a:xfrm>
            <a:off x="1124262" y="2096936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문제점 </a:t>
            </a:r>
            <a:r>
              <a:rPr lang="en-US" altLang="ko-KR" b="1" dirty="0"/>
              <a:t>&amp;</a:t>
            </a:r>
            <a:r>
              <a:rPr lang="ko-KR" altLang="en-US" b="1" dirty="0"/>
              <a:t> 개발 방향</a:t>
            </a:r>
          </a:p>
        </p:txBody>
      </p:sp>
    </p:spTree>
    <p:extLst>
      <p:ext uri="{BB962C8B-B14F-4D97-AF65-F5344CB8AC3E}">
        <p14:creationId xmlns:p14="http://schemas.microsoft.com/office/powerpoint/2010/main" val="2018434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BAE98A-38BA-BC9F-79E1-5865C614683E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01.</a:t>
            </a:r>
            <a:r>
              <a:rPr lang="ko-KR" altLang="en-US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 기획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4DBE11A-18FA-6CF8-08A5-4E181742C5D8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C3FE179-E3FE-8BD6-D96F-2300396C9E1F}"/>
              </a:ext>
            </a:extLst>
          </p:cNvPr>
          <p:cNvSpPr txBox="1"/>
          <p:nvPr/>
        </p:nvSpPr>
        <p:spPr>
          <a:xfrm>
            <a:off x="1957388" y="1246116"/>
            <a:ext cx="8567737" cy="107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effectLst/>
              </a:rPr>
              <a:t>3) </a:t>
            </a:r>
            <a:r>
              <a:rPr lang="ko-KR" altLang="en-US" sz="1400" b="1" dirty="0">
                <a:solidFill>
                  <a:srgbClr val="000000"/>
                </a:solidFill>
                <a:effectLst/>
              </a:rPr>
              <a:t>기존 플랫폼의 </a:t>
            </a:r>
            <a:r>
              <a:rPr lang="ko-KR" altLang="en-US" sz="1400" b="1" dirty="0" err="1">
                <a:solidFill>
                  <a:srgbClr val="000000"/>
                </a:solidFill>
                <a:effectLst/>
              </a:rPr>
              <a:t>페쇄성</a:t>
            </a:r>
            <a:r>
              <a:rPr lang="ko-KR" altLang="en-US" sz="1400" b="1" dirty="0">
                <a:solidFill>
                  <a:srgbClr val="000000"/>
                </a:solidFill>
                <a:effectLst/>
              </a:rPr>
              <a:t> 보완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dirty="0" err="1">
                <a:solidFill>
                  <a:srgbClr val="000000"/>
                </a:solidFill>
                <a:effectLst/>
              </a:rPr>
              <a:t>굿즈를</a:t>
            </a:r>
            <a:r>
              <a:rPr lang="ko-KR" altLang="en-US" sz="1400" dirty="0">
                <a:solidFill>
                  <a:srgbClr val="000000"/>
                </a:solidFill>
                <a:effectLst/>
              </a:rPr>
              <a:t> 거래하는 대표적인 플랫폼 트위터</a:t>
            </a:r>
            <a:r>
              <a:rPr lang="en-US" altLang="ko-KR" sz="1400" dirty="0">
                <a:solidFill>
                  <a:srgbClr val="000000"/>
                </a:solidFill>
                <a:effectLst/>
              </a:rPr>
              <a:t>,</a:t>
            </a:r>
            <a:r>
              <a:rPr lang="ko-KR" altLang="en-US" sz="1400" dirty="0">
                <a:solidFill>
                  <a:srgbClr val="000000"/>
                </a:solidFill>
                <a:effectLst/>
              </a:rPr>
              <a:t>네이버</a:t>
            </a:r>
            <a:r>
              <a:rPr lang="en-US" altLang="ko-KR" sz="1400" dirty="0">
                <a:solidFill>
                  <a:srgbClr val="000000"/>
                </a:solidFill>
                <a:effectLst/>
              </a:rPr>
              <a:t>,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dirty="0">
                <a:solidFill>
                  <a:srgbClr val="000000"/>
                </a:solidFill>
                <a:effectLst/>
              </a:rPr>
              <a:t>다음 등을 조사해보면 거래 상대방이 같은 집단 내에서만 거래할 수 있게 권한제한을 두는 경우가 많다</a:t>
            </a:r>
            <a:r>
              <a:rPr lang="en-US" altLang="ko-KR" sz="1400" dirty="0">
                <a:solidFill>
                  <a:srgbClr val="000000"/>
                </a:solidFill>
                <a:effectLst/>
              </a:rPr>
              <a:t>. 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0214825C-FBAF-9CAB-A89E-2D7F7B3C33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" r="6694" b="43574"/>
          <a:stretch/>
        </p:blipFill>
        <p:spPr bwMode="auto">
          <a:xfrm>
            <a:off x="5101231" y="3153160"/>
            <a:ext cx="6295431" cy="3196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6C94AC7F-4928-6CC0-D3A1-F1D1AAB2C2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50"/>
          <a:stretch/>
        </p:blipFill>
        <p:spPr bwMode="auto">
          <a:xfrm>
            <a:off x="1158606" y="3153161"/>
            <a:ext cx="3343274" cy="334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BC12C6-EFF4-E900-A295-C6A5BC41BD4E}"/>
              </a:ext>
            </a:extLst>
          </p:cNvPr>
          <p:cNvSpPr txBox="1"/>
          <p:nvPr/>
        </p:nvSpPr>
        <p:spPr>
          <a:xfrm>
            <a:off x="1158606" y="2691495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accent5"/>
                </a:solidFill>
              </a:rPr>
              <a:t>트위터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0610F5-1480-CC2C-79E9-752180109A91}"/>
              </a:ext>
            </a:extLst>
          </p:cNvPr>
          <p:cNvSpPr txBox="1"/>
          <p:nvPr/>
        </p:nvSpPr>
        <p:spPr>
          <a:xfrm>
            <a:off x="5101231" y="2691495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accent6"/>
                </a:solidFill>
              </a:rPr>
              <a:t>네이버카페</a:t>
            </a:r>
          </a:p>
        </p:txBody>
      </p:sp>
    </p:spTree>
    <p:extLst>
      <p:ext uri="{BB962C8B-B14F-4D97-AF65-F5344CB8AC3E}">
        <p14:creationId xmlns:p14="http://schemas.microsoft.com/office/powerpoint/2010/main" val="349064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한쪽 모서리 5">
            <a:extLst>
              <a:ext uri="{FF2B5EF4-FFF2-40B4-BE49-F238E27FC236}">
                <a16:creationId xmlns:a16="http://schemas.microsoft.com/office/drawing/2014/main" id="{B30B7C2B-5717-6774-267A-D70673B638A6}"/>
              </a:ext>
            </a:extLst>
          </p:cNvPr>
          <p:cNvSpPr/>
          <p:nvPr/>
        </p:nvSpPr>
        <p:spPr>
          <a:xfrm>
            <a:off x="246888" y="237744"/>
            <a:ext cx="11945112" cy="6620256"/>
          </a:xfrm>
          <a:prstGeom prst="round1Rect">
            <a:avLst>
              <a:gd name="adj" fmla="val 5470"/>
            </a:avLst>
          </a:prstGeom>
          <a:solidFill>
            <a:schemeClr val="bg1"/>
          </a:solidFill>
          <a:ln>
            <a:noFill/>
          </a:ln>
          <a:effectLst>
            <a:outerShdw blurRad="177800" dist="38100" dir="13500000" algn="b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02.</a:t>
            </a:r>
            <a:r>
              <a:rPr lang="ko-KR" altLang="en-US" sz="4000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서비스 개요</a:t>
            </a:r>
            <a:endParaRPr lang="en-US" altLang="ko-KR" sz="4000" i="1" kern="0" dirty="0">
              <a:solidFill>
                <a:prstClr val="black">
                  <a:lumMod val="75000"/>
                  <a:lumOff val="2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FB37FF5-8D2A-F3C2-228E-8ADFFB5BA9B1}"/>
              </a:ext>
            </a:extLst>
          </p:cNvPr>
          <p:cNvGrpSpPr/>
          <p:nvPr/>
        </p:nvGrpSpPr>
        <p:grpSpPr>
          <a:xfrm>
            <a:off x="469900" y="313944"/>
            <a:ext cx="409956" cy="409956"/>
            <a:chOff x="469900" y="313944"/>
            <a:chExt cx="409956" cy="409956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302B17C-A39D-9E8E-90DC-94909766DEEE}"/>
                </a:ext>
              </a:extLst>
            </p:cNvPr>
            <p:cNvSpPr/>
            <p:nvPr/>
          </p:nvSpPr>
          <p:spPr>
            <a:xfrm>
              <a:off x="469900" y="313944"/>
              <a:ext cx="409956" cy="409956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Group 16">
              <a:extLst>
                <a:ext uri="{FF2B5EF4-FFF2-40B4-BE49-F238E27FC236}">
                  <a16:creationId xmlns:a16="http://schemas.microsoft.com/office/drawing/2014/main" id="{8184134A-535F-8D4B-38A5-BA45472DB5E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6153" y="405448"/>
              <a:ext cx="197451" cy="226949"/>
              <a:chOff x="1039" y="1681"/>
              <a:chExt cx="1071" cy="1231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0" name="Freeform 17">
                <a:extLst>
                  <a:ext uri="{FF2B5EF4-FFF2-40B4-BE49-F238E27FC236}">
                    <a16:creationId xmlns:a16="http://schemas.microsoft.com/office/drawing/2014/main" id="{07AED290-4F6B-DEBF-CAF0-E2A0D22AAA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Freeform 18">
                <a:extLst>
                  <a:ext uri="{FF2B5EF4-FFF2-40B4-BE49-F238E27FC236}">
                    <a16:creationId xmlns:a16="http://schemas.microsoft.com/office/drawing/2014/main" id="{E783CC70-2365-3312-EC01-44580EF5B9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Freeform 19">
                <a:extLst>
                  <a:ext uri="{FF2B5EF4-FFF2-40B4-BE49-F238E27FC236}">
                    <a16:creationId xmlns:a16="http://schemas.microsoft.com/office/drawing/2014/main" id="{CB66A5FC-576E-3ACD-3449-6A70A93E9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Freeform 20">
                <a:extLst>
                  <a:ext uri="{FF2B5EF4-FFF2-40B4-BE49-F238E27FC236}">
                    <a16:creationId xmlns:a16="http://schemas.microsoft.com/office/drawing/2014/main" id="{76B8560C-A0A9-B371-741B-F72D03FAC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말풍선: 타원형 14">
            <a:extLst>
              <a:ext uri="{FF2B5EF4-FFF2-40B4-BE49-F238E27FC236}">
                <a16:creationId xmlns:a16="http://schemas.microsoft.com/office/drawing/2014/main" id="{44C5946B-F15D-6FE0-9B1D-6164E5F98084}"/>
              </a:ext>
            </a:extLst>
          </p:cNvPr>
          <p:cNvSpPr/>
          <p:nvPr/>
        </p:nvSpPr>
        <p:spPr>
          <a:xfrm>
            <a:off x="729357" y="119034"/>
            <a:ext cx="249010" cy="237419"/>
          </a:xfrm>
          <a:prstGeom prst="wedgeEllipseCallout">
            <a:avLst>
              <a:gd name="adj1" fmla="val -47609"/>
              <a:gd name="adj2" fmla="val 59491"/>
            </a:avLst>
          </a:prstGeom>
          <a:solidFill>
            <a:srgbClr val="FFD370"/>
          </a:solidFill>
          <a:ln>
            <a:noFill/>
          </a:ln>
          <a:effectLst>
            <a:outerShdw blurRad="50800" dist="38100" dir="13500000" algn="b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01</a:t>
            </a:r>
            <a:endParaRPr lang="ko-KR" altLang="en-US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B32ACD1-2883-1DDD-B30E-066A2B5089E0}"/>
              </a:ext>
            </a:extLst>
          </p:cNvPr>
          <p:cNvGrpSpPr/>
          <p:nvPr/>
        </p:nvGrpSpPr>
        <p:grpSpPr>
          <a:xfrm>
            <a:off x="10216083" y="459964"/>
            <a:ext cx="1550689" cy="169277"/>
            <a:chOff x="9512757" y="369386"/>
            <a:chExt cx="2051714" cy="223970"/>
          </a:xfrm>
        </p:grpSpPr>
        <p:grpSp>
          <p:nvGrpSpPr>
            <p:cNvPr id="17" name="Group 8">
              <a:extLst>
                <a:ext uri="{FF2B5EF4-FFF2-40B4-BE49-F238E27FC236}">
                  <a16:creationId xmlns:a16="http://schemas.microsoft.com/office/drawing/2014/main" id="{0B5A3F5B-FD40-0728-A83D-4B92AF86078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50964" y="406846"/>
              <a:ext cx="132372" cy="140525"/>
              <a:chOff x="4594" y="900"/>
              <a:chExt cx="276" cy="293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26" name="Freeform 9">
                <a:extLst>
                  <a:ext uri="{FF2B5EF4-FFF2-40B4-BE49-F238E27FC236}">
                    <a16:creationId xmlns:a16="http://schemas.microsoft.com/office/drawing/2014/main" id="{3A668E60-6C31-B427-6BF0-686EB3A72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7" name="Freeform 10">
                <a:extLst>
                  <a:ext uri="{FF2B5EF4-FFF2-40B4-BE49-F238E27FC236}">
                    <a16:creationId xmlns:a16="http://schemas.microsoft.com/office/drawing/2014/main" id="{F1839ACC-106F-BF23-C5E8-09B00CF663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485A8E47-A04B-2D93-C10E-654571672A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9" name="Freeform 12">
                <a:extLst>
                  <a:ext uri="{FF2B5EF4-FFF2-40B4-BE49-F238E27FC236}">
                    <a16:creationId xmlns:a16="http://schemas.microsoft.com/office/drawing/2014/main" id="{671BC0AA-B3E5-593A-44FB-95E360A063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18" name="Group 19">
              <a:extLst>
                <a:ext uri="{FF2B5EF4-FFF2-40B4-BE49-F238E27FC236}">
                  <a16:creationId xmlns:a16="http://schemas.microsoft.com/office/drawing/2014/main" id="{47FCBCD1-41A5-AF7E-502A-76423509A7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06302" y="406846"/>
              <a:ext cx="140525" cy="140525"/>
              <a:chOff x="1747" y="423"/>
              <a:chExt cx="575" cy="575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23" name="Freeform 20">
                <a:extLst>
                  <a:ext uri="{FF2B5EF4-FFF2-40B4-BE49-F238E27FC236}">
                    <a16:creationId xmlns:a16="http://schemas.microsoft.com/office/drawing/2014/main" id="{C7C3B1AB-FF0E-35B8-1E67-736D37A5DD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4" name="Freeform 21">
                <a:extLst>
                  <a:ext uri="{FF2B5EF4-FFF2-40B4-BE49-F238E27FC236}">
                    <a16:creationId xmlns:a16="http://schemas.microsoft.com/office/drawing/2014/main" id="{054BB12C-4ED9-5A7C-458B-B4A6F1779E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5" name="Freeform 22">
                <a:extLst>
                  <a:ext uri="{FF2B5EF4-FFF2-40B4-BE49-F238E27FC236}">
                    <a16:creationId xmlns:a16="http://schemas.microsoft.com/office/drawing/2014/main" id="{DEA797F0-935B-10ED-B66F-734425B167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A3CCD214-F90E-DC1F-A10C-8E57E6CE6F37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360858" y="343758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2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0A53E82-5462-9879-7420-5D1346A6B0F5}"/>
                </a:ext>
              </a:extLst>
            </p:cNvPr>
            <p:cNvSpPr/>
            <p:nvPr/>
          </p:nvSpPr>
          <p:spPr>
            <a:xfrm>
              <a:off x="10885020" y="369386"/>
              <a:ext cx="454304" cy="22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500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100%</a:t>
              </a:r>
              <a:endPara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1" name="Freeform 26">
              <a:extLst>
                <a:ext uri="{FF2B5EF4-FFF2-40B4-BE49-F238E27FC236}">
                  <a16:creationId xmlns:a16="http://schemas.microsoft.com/office/drawing/2014/main" id="{ED7B5B5A-77A3-7188-402D-FAF9810231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12196" y="406846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2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B5F2C72-9CB4-B629-6921-C9DB9FD39F19}"/>
                </a:ext>
              </a:extLst>
            </p:cNvPr>
            <p:cNvSpPr/>
            <p:nvPr/>
          </p:nvSpPr>
          <p:spPr>
            <a:xfrm>
              <a:off x="9512757" y="369386"/>
              <a:ext cx="693969" cy="22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500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PPTBIZCAM</a:t>
              </a:r>
              <a:endPara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7424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70D9A74-20C5-4797-A71C-3BADA5484665}"/>
              </a:ext>
            </a:extLst>
          </p:cNvPr>
          <p:cNvGrpSpPr/>
          <p:nvPr/>
        </p:nvGrpSpPr>
        <p:grpSpPr>
          <a:xfrm>
            <a:off x="887276" y="2246576"/>
            <a:ext cx="10417447" cy="2846931"/>
            <a:chOff x="1139652" y="2487652"/>
            <a:chExt cx="10417447" cy="28469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328F93B-05A5-444E-AF24-4A2A30E38A22}"/>
                </a:ext>
              </a:extLst>
            </p:cNvPr>
            <p:cNvSpPr txBox="1"/>
            <p:nvPr/>
          </p:nvSpPr>
          <p:spPr>
            <a:xfrm>
              <a:off x="1139652" y="2487652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bg1"/>
                  </a:solidFill>
                </a:rPr>
                <a:t> 「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0455BA2-BC83-497B-BB13-4D47B1322F37}"/>
                </a:ext>
              </a:extLst>
            </p:cNvPr>
            <p:cNvSpPr txBox="1"/>
            <p:nvPr/>
          </p:nvSpPr>
          <p:spPr>
            <a:xfrm>
              <a:off x="10258346" y="3118592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bg1"/>
                  </a:solidFill>
                </a:rPr>
                <a:t>」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21AEC5A-5830-454D-8939-8073E476BB27}"/>
              </a:ext>
            </a:extLst>
          </p:cNvPr>
          <p:cNvSpPr txBox="1"/>
          <p:nvPr/>
        </p:nvSpPr>
        <p:spPr>
          <a:xfrm>
            <a:off x="2544250" y="3210478"/>
            <a:ext cx="7763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solidFill>
                  <a:schemeClr val="bg1"/>
                </a:solidFill>
              </a:rPr>
              <a:t>사용자 간의 </a:t>
            </a:r>
            <a:r>
              <a:rPr lang="ko-KR" altLang="en-US" sz="2000" i="1" u="sng" dirty="0">
                <a:solidFill>
                  <a:schemeClr val="bg1"/>
                </a:solidFill>
              </a:rPr>
              <a:t>안전한</a:t>
            </a:r>
            <a:r>
              <a:rPr lang="ko-KR" altLang="en-US" sz="2000" i="1" dirty="0">
                <a:solidFill>
                  <a:schemeClr val="bg1"/>
                </a:solidFill>
              </a:rPr>
              <a:t> </a:t>
            </a:r>
            <a:r>
              <a:rPr lang="ko-KR" altLang="en-US" sz="2000" i="1" dirty="0" err="1">
                <a:solidFill>
                  <a:schemeClr val="bg1"/>
                </a:solidFill>
              </a:rPr>
              <a:t>굿즈</a:t>
            </a:r>
            <a:r>
              <a:rPr lang="ko-KR" altLang="en-US" sz="2000" i="1" dirty="0">
                <a:solidFill>
                  <a:schemeClr val="bg1"/>
                </a:solidFill>
              </a:rPr>
              <a:t> 거래를 지원하며</a:t>
            </a:r>
            <a:r>
              <a:rPr lang="en-US" altLang="ko-KR" sz="2000" i="1" dirty="0">
                <a:solidFill>
                  <a:schemeClr val="bg1"/>
                </a:solidFill>
              </a:rPr>
              <a:t>,</a:t>
            </a:r>
          </a:p>
          <a:p>
            <a:endParaRPr lang="en-US" altLang="ko-KR" sz="2000" i="1" dirty="0">
              <a:solidFill>
                <a:schemeClr val="bg1"/>
              </a:solidFill>
            </a:endParaRPr>
          </a:p>
          <a:p>
            <a:r>
              <a:rPr lang="en-US" altLang="ko-KR" sz="2000" i="1" dirty="0">
                <a:solidFill>
                  <a:schemeClr val="bg1"/>
                </a:solidFill>
              </a:rPr>
              <a:t>			</a:t>
            </a:r>
            <a:r>
              <a:rPr lang="ko-KR" altLang="en-US" sz="2000" i="1" dirty="0">
                <a:solidFill>
                  <a:schemeClr val="bg1"/>
                </a:solidFill>
              </a:rPr>
              <a:t>사용자의 </a:t>
            </a:r>
            <a:r>
              <a:rPr lang="ko-KR" altLang="en-US" sz="2000" i="1" u="sng" dirty="0">
                <a:solidFill>
                  <a:schemeClr val="bg1"/>
                </a:solidFill>
              </a:rPr>
              <a:t>편리한</a:t>
            </a:r>
            <a:r>
              <a:rPr lang="ko-KR" altLang="en-US" sz="2000" i="1" dirty="0">
                <a:solidFill>
                  <a:schemeClr val="bg1"/>
                </a:solidFill>
              </a:rPr>
              <a:t> </a:t>
            </a:r>
            <a:r>
              <a:rPr lang="ko-KR" altLang="en-US" sz="2000" i="1" dirty="0" err="1">
                <a:solidFill>
                  <a:schemeClr val="bg1"/>
                </a:solidFill>
              </a:rPr>
              <a:t>굿즈</a:t>
            </a:r>
            <a:r>
              <a:rPr lang="ko-KR" altLang="en-US" sz="2000" i="1" dirty="0">
                <a:solidFill>
                  <a:schemeClr val="bg1"/>
                </a:solidFill>
              </a:rPr>
              <a:t> 관리를 지원하는 앱</a:t>
            </a:r>
            <a:endParaRPr lang="en-US" altLang="ko-KR" sz="2000" i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E9F97D-2AB0-0527-0F85-6FFD97673B64}"/>
              </a:ext>
            </a:extLst>
          </p:cNvPr>
          <p:cNvSpPr txBox="1"/>
          <p:nvPr/>
        </p:nvSpPr>
        <p:spPr>
          <a:xfrm>
            <a:off x="4980054" y="1249371"/>
            <a:ext cx="2892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dirty="0">
                <a:solidFill>
                  <a:schemeClr val="bg1"/>
                </a:solidFill>
              </a:rPr>
              <a:t>과제 목표   </a:t>
            </a:r>
            <a:endParaRPr kumimoji="1" lang="ko-Kore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832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9DE47A-4744-4158-991C-430D1785958D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02.</a:t>
            </a:r>
            <a:r>
              <a:rPr lang="ko-KR" altLang="en-US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서비스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B7939-3BB9-463F-A88B-3A525C2A16BC}"/>
              </a:ext>
            </a:extLst>
          </p:cNvPr>
          <p:cNvSpPr txBox="1"/>
          <p:nvPr/>
        </p:nvSpPr>
        <p:spPr>
          <a:xfrm>
            <a:off x="1323975" y="84558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300" dirty="0">
                <a:solidFill>
                  <a:srgbClr val="413D3D"/>
                </a:solidFill>
                <a:latin typeface="+mn-ea"/>
              </a:rPr>
              <a:t>주요 서비스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F3F5A2-3222-7D61-D2EC-55D534303346}"/>
              </a:ext>
            </a:extLst>
          </p:cNvPr>
          <p:cNvSpPr txBox="1"/>
          <p:nvPr/>
        </p:nvSpPr>
        <p:spPr>
          <a:xfrm>
            <a:off x="795337" y="5736314"/>
            <a:ext cx="28537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spc="-300" dirty="0">
                <a:solidFill>
                  <a:srgbClr val="413D3D"/>
                </a:solidFill>
                <a:latin typeface="+mn-ea"/>
              </a:rPr>
              <a:t>-</a:t>
            </a:r>
            <a:r>
              <a:rPr lang="ko-KR" altLang="en-US" sz="2400" b="1" spc="-300" dirty="0">
                <a:solidFill>
                  <a:srgbClr val="413D3D"/>
                </a:solidFill>
                <a:latin typeface="+mn-ea"/>
              </a:rPr>
              <a:t> 다양한 형태의 거래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13D1B9-691A-D242-1D22-58861C352A39}"/>
              </a:ext>
            </a:extLst>
          </p:cNvPr>
          <p:cNvSpPr txBox="1"/>
          <p:nvPr/>
        </p:nvSpPr>
        <p:spPr>
          <a:xfrm>
            <a:off x="4884756" y="5733947"/>
            <a:ext cx="33448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spc="-300" dirty="0">
                <a:solidFill>
                  <a:srgbClr val="413D3D"/>
                </a:solidFill>
                <a:latin typeface="+mn-ea"/>
              </a:rPr>
              <a:t>-</a:t>
            </a:r>
            <a:r>
              <a:rPr lang="ko-KR" altLang="en-US" sz="2400" b="1" spc="-300" dirty="0">
                <a:solidFill>
                  <a:srgbClr val="413D3D"/>
                </a:solidFill>
                <a:latin typeface="+mn-ea"/>
              </a:rPr>
              <a:t> 사용자만의 </a:t>
            </a:r>
            <a:r>
              <a:rPr lang="ko-KR" altLang="en-US" sz="2400" b="1" spc="-300" dirty="0" err="1">
                <a:solidFill>
                  <a:srgbClr val="413D3D"/>
                </a:solidFill>
                <a:latin typeface="+mn-ea"/>
              </a:rPr>
              <a:t>굿즈</a:t>
            </a:r>
            <a:r>
              <a:rPr lang="ko-KR" altLang="en-US" sz="2400" b="1" spc="-300" dirty="0">
                <a:solidFill>
                  <a:srgbClr val="413D3D"/>
                </a:solidFill>
                <a:latin typeface="+mn-ea"/>
              </a:rPr>
              <a:t> 컬렉션</a:t>
            </a:r>
          </a:p>
        </p:txBody>
      </p:sp>
      <p:pic>
        <p:nvPicPr>
          <p:cNvPr id="19" name="그림 1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0445676-2658-926E-833C-BAF91096D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57711"/>
            <a:ext cx="2966877" cy="3003505"/>
          </a:xfrm>
          <a:prstGeom prst="rect">
            <a:avLst/>
          </a:prstGeom>
        </p:spPr>
      </p:pic>
      <p:pic>
        <p:nvPicPr>
          <p:cNvPr id="20" name="그림 19" descr="스크린샷, 노랑, 텍스트, 직사각형이(가) 표시된 사진&#10;&#10;자동 생성된 설명">
            <a:extLst>
              <a:ext uri="{FF2B5EF4-FFF2-40B4-BE49-F238E27FC236}">
                <a16:creationId xmlns:a16="http://schemas.microsoft.com/office/drawing/2014/main" id="{596D585B-CED7-9FD6-D36B-D3B51F21FC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983" y="845582"/>
            <a:ext cx="2508258" cy="4452489"/>
          </a:xfrm>
          <a:prstGeom prst="rect">
            <a:avLst/>
          </a:prstGeom>
        </p:spPr>
      </p:pic>
      <p:pic>
        <p:nvPicPr>
          <p:cNvPr id="6" name="그림 5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190DE91-498B-F2FB-9AEE-93E10765A6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948" y="1076414"/>
            <a:ext cx="2421555" cy="43021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68F74D-9D46-AE4D-7CE9-FE1D1FDB6B40}"/>
              </a:ext>
            </a:extLst>
          </p:cNvPr>
          <p:cNvSpPr txBox="1"/>
          <p:nvPr/>
        </p:nvSpPr>
        <p:spPr>
          <a:xfrm>
            <a:off x="8873066" y="5733946"/>
            <a:ext cx="24215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spc="-300" dirty="0">
                <a:solidFill>
                  <a:srgbClr val="413D3D"/>
                </a:solidFill>
                <a:latin typeface="+mn-ea"/>
              </a:rPr>
              <a:t>-</a:t>
            </a:r>
            <a:r>
              <a:rPr lang="ko-KR" altLang="en-US" sz="2400" b="1" spc="-300" dirty="0">
                <a:solidFill>
                  <a:srgbClr val="413D3D"/>
                </a:solidFill>
                <a:latin typeface="+mn-ea"/>
              </a:rPr>
              <a:t> 개인</a:t>
            </a:r>
            <a:r>
              <a:rPr lang="en-US" altLang="ko-KR" sz="2400" b="1" spc="-300" dirty="0">
                <a:solidFill>
                  <a:srgbClr val="413D3D"/>
                </a:solidFill>
                <a:latin typeface="+mn-ea"/>
              </a:rPr>
              <a:t>/</a:t>
            </a:r>
            <a:r>
              <a:rPr lang="ko-KR" altLang="en-US" sz="2400" b="1" spc="-300" dirty="0">
                <a:solidFill>
                  <a:srgbClr val="413D3D"/>
                </a:solidFill>
                <a:latin typeface="+mn-ea"/>
              </a:rPr>
              <a:t>단체 채팅</a:t>
            </a:r>
          </a:p>
        </p:txBody>
      </p:sp>
    </p:spTree>
    <p:extLst>
      <p:ext uri="{BB962C8B-B14F-4D97-AF65-F5344CB8AC3E}">
        <p14:creationId xmlns:p14="http://schemas.microsoft.com/office/powerpoint/2010/main" val="695130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9DE47A-4744-4158-991C-430D1785958D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02.</a:t>
            </a:r>
            <a:r>
              <a:rPr lang="ko-KR" altLang="en-US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서비스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B7939-3BB9-463F-A88B-3A525C2A16BC}"/>
              </a:ext>
            </a:extLst>
          </p:cNvPr>
          <p:cNvSpPr txBox="1"/>
          <p:nvPr/>
        </p:nvSpPr>
        <p:spPr>
          <a:xfrm>
            <a:off x="1323975" y="84558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300" dirty="0">
                <a:solidFill>
                  <a:srgbClr val="413D3D"/>
                </a:solidFill>
                <a:latin typeface="+mn-ea"/>
              </a:rPr>
              <a:t>주요 서비스</a:t>
            </a:r>
          </a:p>
        </p:txBody>
      </p:sp>
      <p:pic>
        <p:nvPicPr>
          <p:cNvPr id="8" name="그래픽 7" descr="레벨이 있는 피라미드 윤곽선">
            <a:extLst>
              <a:ext uri="{FF2B5EF4-FFF2-40B4-BE49-F238E27FC236}">
                <a16:creationId xmlns:a16="http://schemas.microsoft.com/office/drawing/2014/main" id="{5A3AFD36-347F-E785-1DB5-24F8FD1CA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34833" y="916566"/>
            <a:ext cx="5522334" cy="55223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18A6E1-EC2D-934A-E653-3C623F60F53C}"/>
              </a:ext>
            </a:extLst>
          </p:cNvPr>
          <p:cNvSpPr txBox="1"/>
          <p:nvPr/>
        </p:nvSpPr>
        <p:spPr>
          <a:xfrm>
            <a:off x="5521364" y="4959927"/>
            <a:ext cx="2563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애벌레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70AB8F-BC42-BCFE-D743-C12FC4C44630}"/>
              </a:ext>
            </a:extLst>
          </p:cNvPr>
          <p:cNvSpPr txBox="1"/>
          <p:nvPr/>
        </p:nvSpPr>
        <p:spPr>
          <a:xfrm>
            <a:off x="5483802" y="4142764"/>
            <a:ext cx="2563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애기꿀벌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358E7D-C4AC-D374-59AA-77F249FFA636}"/>
              </a:ext>
            </a:extLst>
          </p:cNvPr>
          <p:cNvSpPr txBox="1"/>
          <p:nvPr/>
        </p:nvSpPr>
        <p:spPr>
          <a:xfrm>
            <a:off x="5634922" y="3311087"/>
            <a:ext cx="2563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꿀벌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BB4B8-C4C0-4382-B294-B8A5B061004F}"/>
              </a:ext>
            </a:extLst>
          </p:cNvPr>
          <p:cNvSpPr txBox="1"/>
          <p:nvPr/>
        </p:nvSpPr>
        <p:spPr>
          <a:xfrm>
            <a:off x="5605893" y="2437454"/>
            <a:ext cx="2563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여왕벌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D81AA2-041F-B21F-DE1D-F0770138AC42}"/>
              </a:ext>
            </a:extLst>
          </p:cNvPr>
          <p:cNvSpPr txBox="1"/>
          <p:nvPr/>
        </p:nvSpPr>
        <p:spPr>
          <a:xfrm rot="20309534">
            <a:off x="5224146" y="1961467"/>
            <a:ext cx="8893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/>
              <a:t>👑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AB5679-9B50-63C2-3EDF-ED16FA14F08A}"/>
              </a:ext>
            </a:extLst>
          </p:cNvPr>
          <p:cNvSpPr txBox="1"/>
          <p:nvPr/>
        </p:nvSpPr>
        <p:spPr>
          <a:xfrm>
            <a:off x="4998893" y="6048219"/>
            <a:ext cx="25630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spc="-300" dirty="0">
                <a:solidFill>
                  <a:srgbClr val="413D3D"/>
                </a:solidFill>
                <a:latin typeface="+mn-ea"/>
              </a:rPr>
              <a:t>-</a:t>
            </a:r>
            <a:r>
              <a:rPr lang="ko-KR" altLang="en-US" sz="2400" b="1" spc="-300" dirty="0">
                <a:solidFill>
                  <a:srgbClr val="413D3D"/>
                </a:solidFill>
                <a:latin typeface="+mn-ea"/>
              </a:rPr>
              <a:t> 등급 제도 운영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754E76-BEAC-7BCB-EE76-1D478DC905C4}"/>
              </a:ext>
            </a:extLst>
          </p:cNvPr>
          <p:cNvSpPr txBox="1"/>
          <p:nvPr/>
        </p:nvSpPr>
        <p:spPr>
          <a:xfrm>
            <a:off x="8857167" y="3910973"/>
            <a:ext cx="2563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장수말벌</a:t>
            </a:r>
          </a:p>
        </p:txBody>
      </p:sp>
      <p:pic>
        <p:nvPicPr>
          <p:cNvPr id="26" name="그래픽 25" descr="벌 단색으로 채워진">
            <a:extLst>
              <a:ext uri="{FF2B5EF4-FFF2-40B4-BE49-F238E27FC236}">
                <a16:creationId xmlns:a16="http://schemas.microsoft.com/office/drawing/2014/main" id="{88510FD1-D8DB-DBDE-91FF-9A76E58D60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40502" y="3412877"/>
            <a:ext cx="671056" cy="67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64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2744</TotalTime>
  <Words>740</Words>
  <Application>Microsoft Macintosh PowerPoint</Application>
  <PresentationFormat>와이드스크린</PresentationFormat>
  <Paragraphs>211</Paragraphs>
  <Slides>33</Slides>
  <Notes>22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8" baseType="lpstr">
      <vt:lpstr>맑은 고딕</vt:lpstr>
      <vt:lpstr>Tmon몬소리 Black</vt:lpstr>
      <vt:lpstr>Arial</vt:lpstr>
      <vt:lpstr>Arial Nova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하영</dc:creator>
  <cp:lastModifiedBy>eui415566@gmail.com</cp:lastModifiedBy>
  <cp:revision>219</cp:revision>
  <dcterms:created xsi:type="dcterms:W3CDTF">2021-03-21T06:59:50Z</dcterms:created>
  <dcterms:modified xsi:type="dcterms:W3CDTF">2023-06-02T01:39:41Z</dcterms:modified>
</cp:coreProperties>
</file>